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8"/>
  </p:notesMasterIdLst>
  <p:handoutMasterIdLst>
    <p:handoutMasterId r:id="rId19"/>
  </p:handoutMasterIdLst>
  <p:sldIdLst>
    <p:sldId id="256" r:id="rId2"/>
    <p:sldId id="263" r:id="rId3"/>
    <p:sldId id="273" r:id="rId4"/>
    <p:sldId id="275" r:id="rId5"/>
    <p:sldId id="264" r:id="rId6"/>
    <p:sldId id="276" r:id="rId7"/>
    <p:sldId id="274" r:id="rId8"/>
    <p:sldId id="277" r:id="rId9"/>
    <p:sldId id="278" r:id="rId10"/>
    <p:sldId id="272" r:id="rId11"/>
    <p:sldId id="261" r:id="rId12"/>
    <p:sldId id="259" r:id="rId13"/>
    <p:sldId id="265" r:id="rId14"/>
    <p:sldId id="269" r:id="rId15"/>
    <p:sldId id="262" r:id="rId16"/>
    <p:sldId id="279" r:id="rId17"/>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p:cViewPr varScale="1">
        <p:scale>
          <a:sx n="104" d="100"/>
          <a:sy n="104" d="100"/>
        </p:scale>
        <p:origin x="182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09513BCF-C894-374C-B5A3-9FA356F98168}" type="datetimeFigureOut">
              <a:rPr lang="en-US" smtClean="0"/>
              <a:t>9/24/2017</a:t>
            </a:fld>
            <a:endParaRPr lang="en-US"/>
          </a:p>
        </p:txBody>
      </p:sp>
      <p:sp>
        <p:nvSpPr>
          <p:cNvPr id="4" name="Footer Placeholder 3"/>
          <p:cNvSpPr>
            <a:spLocks noGrp="1"/>
          </p:cNvSpPr>
          <p:nvPr>
            <p:ph type="ftr" sz="quarter" idx="2"/>
          </p:nvPr>
        </p:nvSpPr>
        <p:spPr>
          <a:xfrm>
            <a:off x="0" y="889952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9525"/>
            <a:ext cx="3067050" cy="469900"/>
          </a:xfrm>
          <a:prstGeom prst="rect">
            <a:avLst/>
          </a:prstGeom>
        </p:spPr>
        <p:txBody>
          <a:bodyPr vert="horz" lIns="91440" tIns="45720" rIns="91440" bIns="45720" rtlCol="0" anchor="b"/>
          <a:lstStyle>
            <a:lvl1pPr algn="r">
              <a:defRPr sz="1200"/>
            </a:lvl1pPr>
          </a:lstStyle>
          <a:p>
            <a:fld id="{69E076B9-4347-3049-ABA5-1368DF6E9F2E}" type="slidenum">
              <a:rPr lang="en-US" smtClean="0"/>
              <a:t>‹#›</a:t>
            </a:fld>
            <a:endParaRPr lang="en-US"/>
          </a:p>
        </p:txBody>
      </p:sp>
    </p:spTree>
    <p:extLst>
      <p:ext uri="{BB962C8B-B14F-4D97-AF65-F5344CB8AC3E}">
        <p14:creationId xmlns:p14="http://schemas.microsoft.com/office/powerpoint/2010/main" val="441443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1AAA08A1-2596-5244-9D90-E02C82BAAFC3}" type="datetimeFigureOut">
              <a:rPr lang="en-US" smtClean="0"/>
              <a:t>9/24/2017</a:t>
            </a:fld>
            <a:endParaRPr lang="en-US"/>
          </a:p>
        </p:txBody>
      </p:sp>
      <p:sp>
        <p:nvSpPr>
          <p:cNvPr id="4" name="Slide Image Placeholder 3"/>
          <p:cNvSpPr>
            <a:spLocks noGrp="1" noRot="1" noChangeAspect="1"/>
          </p:cNvSpPr>
          <p:nvPr>
            <p:ph type="sldImg" idx="2"/>
          </p:nvPr>
        </p:nvSpPr>
        <p:spPr>
          <a:xfrm>
            <a:off x="1430338" y="1171575"/>
            <a:ext cx="4216400" cy="3162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8500"/>
            <a:ext cx="5661025" cy="36893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52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9525"/>
            <a:ext cx="3067050" cy="469900"/>
          </a:xfrm>
          <a:prstGeom prst="rect">
            <a:avLst/>
          </a:prstGeom>
        </p:spPr>
        <p:txBody>
          <a:bodyPr vert="horz" lIns="91440" tIns="45720" rIns="91440" bIns="45720" rtlCol="0" anchor="b"/>
          <a:lstStyle>
            <a:lvl1pPr algn="r">
              <a:defRPr sz="1200"/>
            </a:lvl1pPr>
          </a:lstStyle>
          <a:p>
            <a:fld id="{95988A0E-D849-F84E-A9F6-4D62161DED50}" type="slidenum">
              <a:rPr lang="en-US" smtClean="0"/>
              <a:t>‹#›</a:t>
            </a:fld>
            <a:endParaRPr lang="en-US"/>
          </a:p>
        </p:txBody>
      </p:sp>
    </p:spTree>
    <p:extLst>
      <p:ext uri="{BB962C8B-B14F-4D97-AF65-F5344CB8AC3E}">
        <p14:creationId xmlns:p14="http://schemas.microsoft.com/office/powerpoint/2010/main" val="342168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988A0E-D849-F84E-A9F6-4D62161DED50}" type="slidenum">
              <a:rPr lang="en-US" smtClean="0"/>
              <a:t>1</a:t>
            </a:fld>
            <a:endParaRPr lang="en-US"/>
          </a:p>
        </p:txBody>
      </p:sp>
    </p:spTree>
    <p:extLst>
      <p:ext uri="{BB962C8B-B14F-4D97-AF65-F5344CB8AC3E}">
        <p14:creationId xmlns:p14="http://schemas.microsoft.com/office/powerpoint/2010/main" val="558205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988A0E-D849-F84E-A9F6-4D62161DED50}" type="slidenum">
              <a:rPr lang="en-US" smtClean="0"/>
              <a:t>14</a:t>
            </a:fld>
            <a:endParaRPr lang="en-US"/>
          </a:p>
        </p:txBody>
      </p:sp>
    </p:spTree>
    <p:extLst>
      <p:ext uri="{BB962C8B-B14F-4D97-AF65-F5344CB8AC3E}">
        <p14:creationId xmlns:p14="http://schemas.microsoft.com/office/powerpoint/2010/main" val="761990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988A0E-D849-F84E-A9F6-4D62161DED50}" type="slidenum">
              <a:rPr lang="en-US" smtClean="0"/>
              <a:t>15</a:t>
            </a:fld>
            <a:endParaRPr lang="en-US"/>
          </a:p>
        </p:txBody>
      </p:sp>
    </p:spTree>
    <p:extLst>
      <p:ext uri="{BB962C8B-B14F-4D97-AF65-F5344CB8AC3E}">
        <p14:creationId xmlns:p14="http://schemas.microsoft.com/office/powerpoint/2010/main" val="1324035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988A0E-D849-F84E-A9F6-4D62161DED50}" type="slidenum">
              <a:rPr lang="en-US" smtClean="0"/>
              <a:t>2</a:t>
            </a:fld>
            <a:endParaRPr lang="en-US"/>
          </a:p>
        </p:txBody>
      </p:sp>
    </p:spTree>
    <p:extLst>
      <p:ext uri="{BB962C8B-B14F-4D97-AF65-F5344CB8AC3E}">
        <p14:creationId xmlns:p14="http://schemas.microsoft.com/office/powerpoint/2010/main" val="1555369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an amazing art program here at </a:t>
            </a:r>
            <a:r>
              <a:rPr lang="en-US" dirty="0" err="1"/>
              <a:t>Mcauliffe</a:t>
            </a:r>
            <a:r>
              <a:rPr lang="en-US" dirty="0"/>
              <a:t>, # of volunteers and volunteer hours</a:t>
            </a:r>
            <a:r>
              <a:rPr lang="is-IS" dirty="0"/>
              <a:t>… art adoring</a:t>
            </a:r>
            <a:r>
              <a:rPr lang="is-IS" baseline="0" dirty="0"/>
              <a:t> our hallways making it exciting to traverse through the veins of our institution, art provided with love by those who have a passion to share art with future generations so that they can too gain their own passion for it, hours and money supported by the school, PTSA and parents...</a:t>
            </a:r>
          </a:p>
          <a:p>
            <a:r>
              <a:rPr lang="is-IS" baseline="0" dirty="0"/>
              <a:t>But...</a:t>
            </a:r>
          </a:p>
          <a:p>
            <a:r>
              <a:rPr lang="is-IS" baseline="0" dirty="0"/>
              <a:t>Not every school in our district has an amazing art program.</a:t>
            </a:r>
          </a:p>
          <a:p>
            <a:r>
              <a:rPr lang="is-IS" baseline="0" dirty="0"/>
              <a:t>Some schools do not have art in the classrooms via their teachers or an art docent such as ours</a:t>
            </a:r>
          </a:p>
          <a:p>
            <a:endParaRPr lang="en-US" dirty="0"/>
          </a:p>
          <a:p>
            <a:r>
              <a:rPr lang="en-US" dirty="0"/>
              <a:t>Art has always been graded on the report card, but this</a:t>
            </a:r>
            <a:r>
              <a:rPr lang="en-US" baseline="0" dirty="0"/>
              <a:t> is the only area where a grade is assigned based on instruction not led by the teacher or a teacher appointed to a given subject (IE library/music)</a:t>
            </a:r>
          </a:p>
          <a:p>
            <a:r>
              <a:rPr lang="en-US" baseline="0" dirty="0"/>
              <a:t>This is changing this year.</a:t>
            </a:r>
          </a:p>
          <a:p>
            <a:r>
              <a:rPr lang="en-US" baseline="0" dirty="0"/>
              <a:t>Now, art will be more objective in that certain criteria is met per grade year. The teachers will be evaluating this through the DSS program.</a:t>
            </a:r>
          </a:p>
          <a:p>
            <a:r>
              <a:rPr lang="en-US" baseline="0" dirty="0"/>
              <a:t>Deep Space Sparkle is a great program by Patty Palmer that utilizes minimal media but covers a wide range in basics that every child should know for a strong art foundation.</a:t>
            </a:r>
          </a:p>
          <a:p>
            <a:r>
              <a:rPr lang="en-US" baseline="0" dirty="0"/>
              <a:t>Where DSS leaves off, we can pick up to allow the kids to use media they wouldn’t be exposed to with the onboarding of the new program. For example, glass and clay are not part of the lessons nor are working with textiles or paper </a:t>
            </a:r>
            <a:r>
              <a:rPr lang="en-US" baseline="0" dirty="0" err="1"/>
              <a:t>mache</a:t>
            </a:r>
            <a:r>
              <a:rPr lang="en-US" baseline="0" dirty="0"/>
              <a:t>. </a:t>
            </a:r>
          </a:p>
          <a:p>
            <a:r>
              <a:rPr lang="en-US" baseline="0" dirty="0"/>
              <a:t>We will help the teachers as they lead their lessons with our new grade level teams</a:t>
            </a:r>
          </a:p>
          <a:p>
            <a:r>
              <a:rPr lang="en-US" baseline="0" dirty="0"/>
              <a:t>We will still have 6-7 lessons of our own this year to carry out as we always have done but there will be fewer.</a:t>
            </a:r>
          </a:p>
          <a:p>
            <a:r>
              <a:rPr lang="en-US" baseline="0" dirty="0"/>
              <a:t>This is the time to get in the media that DSS won’t cover, the glass, mixed media, clay etc.</a:t>
            </a:r>
          </a:p>
          <a:p>
            <a:r>
              <a:rPr lang="en-US" baseline="0" dirty="0"/>
              <a:t>Next year,</a:t>
            </a:r>
          </a:p>
          <a:p>
            <a:r>
              <a:rPr lang="en-US" baseline="0" dirty="0"/>
              <a:t>There will be 6 lessons that we can assist our teachers with DSS</a:t>
            </a:r>
          </a:p>
          <a:p>
            <a:r>
              <a:rPr lang="en-US" baseline="0" dirty="0"/>
              <a:t>We will only have 2-3 lessons we will be responsible for. These lessons will be important to get in those other media outlets as well.</a:t>
            </a:r>
          </a:p>
          <a:p>
            <a:endParaRPr lang="en-US" dirty="0"/>
          </a:p>
        </p:txBody>
      </p:sp>
      <p:sp>
        <p:nvSpPr>
          <p:cNvPr id="4" name="Slide Number Placeholder 3"/>
          <p:cNvSpPr>
            <a:spLocks noGrp="1"/>
          </p:cNvSpPr>
          <p:nvPr>
            <p:ph type="sldNum" sz="quarter" idx="10"/>
          </p:nvPr>
        </p:nvSpPr>
        <p:spPr/>
        <p:txBody>
          <a:bodyPr/>
          <a:lstStyle/>
          <a:p>
            <a:fld id="{95988A0E-D849-F84E-A9F6-4D62161DED50}" type="slidenum">
              <a:rPr lang="en-US" smtClean="0"/>
              <a:t>3</a:t>
            </a:fld>
            <a:endParaRPr lang="en-US"/>
          </a:p>
        </p:txBody>
      </p:sp>
    </p:spTree>
    <p:extLst>
      <p:ext uri="{BB962C8B-B14F-4D97-AF65-F5344CB8AC3E}">
        <p14:creationId xmlns:p14="http://schemas.microsoft.com/office/powerpoint/2010/main" val="2005584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988A0E-D849-F84E-A9F6-4D62161DED50}" type="slidenum">
              <a:rPr lang="en-US" smtClean="0"/>
              <a:t>5</a:t>
            </a:fld>
            <a:endParaRPr lang="en-US"/>
          </a:p>
        </p:txBody>
      </p:sp>
    </p:spTree>
    <p:extLst>
      <p:ext uri="{BB962C8B-B14F-4D97-AF65-F5344CB8AC3E}">
        <p14:creationId xmlns:p14="http://schemas.microsoft.com/office/powerpoint/2010/main" val="270641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decide: </a:t>
            </a:r>
          </a:p>
          <a:p>
            <a:r>
              <a:rPr lang="en-US" dirty="0"/>
              <a:t>Should teacher</a:t>
            </a:r>
            <a:r>
              <a:rPr lang="en-US" baseline="0" dirty="0"/>
              <a:t> discuss with Class Art Lead: What lesson, when (date), supplies needed from Art Start room, description of lesson? Or Should they contact the teacher representative? Seems like a lot of back and forth with a middle man?</a:t>
            </a:r>
            <a:endParaRPr lang="en-US" dirty="0"/>
          </a:p>
        </p:txBody>
      </p:sp>
      <p:sp>
        <p:nvSpPr>
          <p:cNvPr id="4" name="Slide Number Placeholder 3"/>
          <p:cNvSpPr>
            <a:spLocks noGrp="1"/>
          </p:cNvSpPr>
          <p:nvPr>
            <p:ph type="sldNum" sz="quarter" idx="10"/>
          </p:nvPr>
        </p:nvSpPr>
        <p:spPr/>
        <p:txBody>
          <a:bodyPr/>
          <a:lstStyle/>
          <a:p>
            <a:fld id="{95988A0E-D849-F84E-A9F6-4D62161DED50}" type="slidenum">
              <a:rPr lang="en-US" smtClean="0"/>
              <a:t>7</a:t>
            </a:fld>
            <a:endParaRPr lang="en-US"/>
          </a:p>
        </p:txBody>
      </p:sp>
    </p:spTree>
    <p:extLst>
      <p:ext uri="{BB962C8B-B14F-4D97-AF65-F5344CB8AC3E}">
        <p14:creationId xmlns:p14="http://schemas.microsoft.com/office/powerpoint/2010/main" val="1197738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988A0E-D849-F84E-A9F6-4D62161DED50}" type="slidenum">
              <a:rPr lang="en-US" smtClean="0"/>
              <a:t>10</a:t>
            </a:fld>
            <a:endParaRPr lang="en-US"/>
          </a:p>
        </p:txBody>
      </p:sp>
    </p:spTree>
    <p:extLst>
      <p:ext uri="{BB962C8B-B14F-4D97-AF65-F5344CB8AC3E}">
        <p14:creationId xmlns:p14="http://schemas.microsoft.com/office/powerpoint/2010/main" val="297393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988A0E-D849-F84E-A9F6-4D62161DED50}" type="slidenum">
              <a:rPr lang="en-US" smtClean="0"/>
              <a:t>11</a:t>
            </a:fld>
            <a:endParaRPr lang="en-US"/>
          </a:p>
        </p:txBody>
      </p:sp>
    </p:spTree>
    <p:extLst>
      <p:ext uri="{BB962C8B-B14F-4D97-AF65-F5344CB8AC3E}">
        <p14:creationId xmlns:p14="http://schemas.microsoft.com/office/powerpoint/2010/main" val="1095015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88A0E-D849-F84E-A9F6-4D62161DED50}" type="slidenum">
              <a:rPr lang="en-US" smtClean="0"/>
              <a:t>12</a:t>
            </a:fld>
            <a:endParaRPr lang="en-US"/>
          </a:p>
        </p:txBody>
      </p:sp>
    </p:spTree>
    <p:extLst>
      <p:ext uri="{BB962C8B-B14F-4D97-AF65-F5344CB8AC3E}">
        <p14:creationId xmlns:p14="http://schemas.microsoft.com/office/powerpoint/2010/main" val="1444378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988A0E-D849-F84E-A9F6-4D62161DED50}" type="slidenum">
              <a:rPr lang="en-US" smtClean="0"/>
              <a:t>13</a:t>
            </a:fld>
            <a:endParaRPr lang="en-US"/>
          </a:p>
        </p:txBody>
      </p:sp>
    </p:spTree>
    <p:extLst>
      <p:ext uri="{BB962C8B-B14F-4D97-AF65-F5344CB8AC3E}">
        <p14:creationId xmlns:p14="http://schemas.microsoft.com/office/powerpoint/2010/main" val="2137179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04A211F-B5FC-42D6-A433-109E0887A12F}" type="datetimeFigureOut">
              <a:rPr lang="en-US" smtClean="0"/>
              <a:pPr/>
              <a:t>9/24/2017</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5595711-8718-4A6E-8286-5693B476AFC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04A211F-B5FC-42D6-A433-109E0887A12F}" type="datetimeFigureOut">
              <a:rPr lang="en-US" smtClean="0"/>
              <a:pPr/>
              <a:t>9/24/2017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595711-8718-4A6E-8286-5693B476AFC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404A211F-B5FC-42D6-A433-109E0887A12F}" type="datetimeFigureOut">
              <a:rPr lang="en-US" smtClean="0"/>
              <a:pPr/>
              <a:t>9/24/2017</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35595711-8718-4A6E-8286-5693B476AFC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04A211F-B5FC-42D6-A433-109E0887A12F}" type="datetimeFigureOut">
              <a:rPr lang="en-US" smtClean="0"/>
              <a:pPr/>
              <a:t>9/24/2017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5595711-8718-4A6E-8286-5693B476AFC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404A211F-B5FC-42D6-A433-109E0887A12F}" type="datetimeFigureOut">
              <a:rPr lang="en-US" smtClean="0"/>
              <a:pPr/>
              <a:t>9/24/2017</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5595711-8718-4A6E-8286-5693B476AFC2}"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404A211F-B5FC-42D6-A433-109E0887A12F}" type="datetimeFigureOut">
              <a:rPr lang="en-US" smtClean="0"/>
              <a:pPr/>
              <a:t>9/24/2017</a:t>
            </a:fld>
            <a:endParaRPr lang="en-US" dirty="0"/>
          </a:p>
        </p:txBody>
      </p:sp>
      <p:sp>
        <p:nvSpPr>
          <p:cNvPr id="10" name="Slide Number Placeholder 9"/>
          <p:cNvSpPr>
            <a:spLocks noGrp="1"/>
          </p:cNvSpPr>
          <p:nvPr>
            <p:ph type="sldNum" sz="quarter" idx="16"/>
          </p:nvPr>
        </p:nvSpPr>
        <p:spPr/>
        <p:txBody>
          <a:bodyPr rtlCol="0"/>
          <a:lstStyle/>
          <a:p>
            <a:fld id="{35595711-8718-4A6E-8286-5693B476AFC2}"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404A211F-B5FC-42D6-A433-109E0887A12F}" type="datetimeFigureOut">
              <a:rPr lang="en-US" smtClean="0"/>
              <a:pPr/>
              <a:t>9/24/2017</a:t>
            </a:fld>
            <a:endParaRPr lang="en-US" dirty="0"/>
          </a:p>
        </p:txBody>
      </p:sp>
      <p:sp>
        <p:nvSpPr>
          <p:cNvPr id="12" name="Slide Number Placeholder 11"/>
          <p:cNvSpPr>
            <a:spLocks noGrp="1"/>
          </p:cNvSpPr>
          <p:nvPr>
            <p:ph type="sldNum" sz="quarter" idx="16"/>
          </p:nvPr>
        </p:nvSpPr>
        <p:spPr/>
        <p:txBody>
          <a:bodyPr rtlCol="0"/>
          <a:lstStyle/>
          <a:p>
            <a:fld id="{35595711-8718-4A6E-8286-5693B476AFC2}"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04A211F-B5FC-42D6-A433-109E0887A12F}" type="datetimeFigureOut">
              <a:rPr lang="en-US" smtClean="0"/>
              <a:pPr/>
              <a:t>9/24/2017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5595711-8718-4A6E-8286-5693B476AFC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A211F-B5FC-42D6-A433-109E0887A12F}" type="datetimeFigureOut">
              <a:rPr lang="en-US" smtClean="0"/>
              <a:pPr/>
              <a:t>9/24/2017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5595711-8718-4A6E-8286-5693B476AFC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404A211F-B5FC-42D6-A433-109E0887A12F}" type="datetimeFigureOut">
              <a:rPr lang="en-US" smtClean="0"/>
              <a:pPr/>
              <a:t>9/24/2017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5595711-8718-4A6E-8286-5693B476AFC2}"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404A211F-B5FC-42D6-A433-109E0887A12F}" type="datetimeFigureOut">
              <a:rPr lang="en-US" smtClean="0"/>
              <a:pPr/>
              <a:t>9/24/2017</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5595711-8718-4A6E-8286-5693B476AFC2}"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04A211F-B5FC-42D6-A433-109E0887A12F}" type="datetimeFigureOut">
              <a:rPr lang="en-US" smtClean="0"/>
              <a:pPr/>
              <a:t>9/24/2017</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5595711-8718-4A6E-8286-5693B476AFC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bfagerlee@lwsd.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mailto:tforrest@lwsd.org" TargetMode="External"/><Relationship Id="rId4" Type="http://schemas.openxmlformats.org/officeDocument/2006/relationships/hyperlink" Target="mailto:lpalzer@lwsd.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mcauliffeptsa.org/kiln-calendar-clay-and-glass.htm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mcauliffeptsa.org/volunteer-palette.htm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deepspacesparkle.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4.png"/><Relationship Id="rId7" Type="http://schemas.openxmlformats.org/officeDocument/2006/relationships/image" Target="../media/image8.tiff"/><Relationship Id="rId2" Type="http://schemas.openxmlformats.org/officeDocument/2006/relationships/hyperlink" Target="https://www.deepspacesparkle.com/" TargetMode="External"/><Relationship Id="rId1" Type="http://schemas.openxmlformats.org/officeDocument/2006/relationships/slideLayout" Target="../slideLayouts/slideLayout8.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 Id="rId9" Type="http://schemas.openxmlformats.org/officeDocument/2006/relationships/image" Target="../media/image10.tif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mcauliffeptsa.org/art-lesson-resources.html" TargetMode="External"/><Relationship Id="rId2" Type="http://schemas.openxmlformats.org/officeDocument/2006/relationships/hyperlink" Target="http://www.mcauliffeptsa.org/volunteer-palette.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4648200"/>
            <a:ext cx="6477000" cy="1143000"/>
          </a:xfrm>
        </p:spPr>
        <p:txBody>
          <a:bodyPr>
            <a:normAutofit/>
          </a:bodyPr>
          <a:lstStyle/>
          <a:p>
            <a:r>
              <a:rPr lang="en-US" sz="5400" cap="none" dirty="0">
                <a:latin typeface="Pristina" panose="03060402040406080204" pitchFamily="66" charset="0"/>
              </a:rPr>
              <a:t>Art Start Orientation</a:t>
            </a:r>
          </a:p>
        </p:txBody>
      </p:sp>
      <p:sp>
        <p:nvSpPr>
          <p:cNvPr id="3" name="Subtitle 2"/>
          <p:cNvSpPr>
            <a:spLocks noGrp="1"/>
          </p:cNvSpPr>
          <p:nvPr>
            <p:ph type="subTitle" idx="1"/>
          </p:nvPr>
        </p:nvSpPr>
        <p:spPr/>
        <p:txBody>
          <a:bodyPr>
            <a:normAutofit/>
          </a:bodyPr>
          <a:lstStyle/>
          <a:p>
            <a:r>
              <a:rPr lang="en-US" sz="3200" dirty="0">
                <a:latin typeface="Pristina" panose="03060402040406080204" pitchFamily="66" charset="0"/>
              </a:rPr>
              <a:t>2017-2018</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762000"/>
            <a:ext cx="3962400" cy="3962400"/>
          </a:xfrm>
          <a:prstGeom prst="rect">
            <a:avLst/>
          </a:prstGeom>
        </p:spPr>
      </p:pic>
    </p:spTree>
    <p:extLst>
      <p:ext uri="{BB962C8B-B14F-4D97-AF65-F5344CB8AC3E}">
        <p14:creationId xmlns:p14="http://schemas.microsoft.com/office/powerpoint/2010/main" val="410465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Center</a:t>
            </a:r>
          </a:p>
        </p:txBody>
      </p:sp>
      <p:sp>
        <p:nvSpPr>
          <p:cNvPr id="3" name="Content Placeholder 2"/>
          <p:cNvSpPr>
            <a:spLocks noGrp="1"/>
          </p:cNvSpPr>
          <p:nvPr>
            <p:ph sz="quarter" idx="1"/>
          </p:nvPr>
        </p:nvSpPr>
        <p:spPr>
          <a:xfrm>
            <a:off x="612648" y="1600200"/>
            <a:ext cx="8153400" cy="5105400"/>
          </a:xfrm>
        </p:spPr>
        <p:txBody>
          <a:bodyPr>
            <a:normAutofit lnSpcReduction="10000"/>
          </a:bodyPr>
          <a:lstStyle/>
          <a:p>
            <a:r>
              <a:rPr lang="en-US" dirty="0"/>
              <a:t>Please try to incorporate Learning Center students into your art (if possible).</a:t>
            </a:r>
          </a:p>
          <a:p>
            <a:r>
              <a:rPr lang="en-US" dirty="0"/>
              <a:t> There are full time and part time students.</a:t>
            </a:r>
          </a:p>
          <a:p>
            <a:r>
              <a:rPr lang="en-US" dirty="0"/>
              <a:t>The kids love to be in the classroom with their peers!</a:t>
            </a:r>
          </a:p>
          <a:p>
            <a:r>
              <a:rPr lang="en-US" dirty="0"/>
              <a:t>Please contact the Learning Center and let them know of your time of Art Start.  Your grade level teacher can contact them as well.</a:t>
            </a:r>
          </a:p>
          <a:p>
            <a:r>
              <a:rPr lang="en-US" dirty="0"/>
              <a:t>Contacts:  </a:t>
            </a:r>
          </a:p>
          <a:p>
            <a:pPr lvl="2"/>
            <a:r>
              <a:rPr lang="en-US" sz="2400" dirty="0"/>
              <a:t>Bailey </a:t>
            </a:r>
            <a:r>
              <a:rPr lang="en-US" sz="2400" dirty="0" err="1"/>
              <a:t>Fagerlee</a:t>
            </a:r>
            <a:r>
              <a:rPr lang="en-US" sz="2400" dirty="0"/>
              <a:t> (K-2</a:t>
            </a:r>
            <a:r>
              <a:rPr lang="en-US" sz="2400" baseline="30000" dirty="0"/>
              <a:t>nd</a:t>
            </a:r>
            <a:r>
              <a:rPr lang="en-US" sz="2400" dirty="0"/>
              <a:t>)  </a:t>
            </a:r>
            <a:r>
              <a:rPr lang="en-US" sz="2400" dirty="0">
                <a:hlinkClick r:id="rId3"/>
              </a:rPr>
              <a:t>bfagerlee@lwsd.org</a:t>
            </a:r>
            <a:endParaRPr lang="en-US" sz="2400" dirty="0"/>
          </a:p>
          <a:p>
            <a:pPr lvl="2"/>
            <a:r>
              <a:rPr lang="en-US" sz="2400" dirty="0"/>
              <a:t>Lynn </a:t>
            </a:r>
            <a:r>
              <a:rPr lang="en-US" sz="2400" dirty="0" err="1"/>
              <a:t>Palzer</a:t>
            </a:r>
            <a:r>
              <a:rPr lang="en-US" sz="2400" dirty="0"/>
              <a:t>  (3</a:t>
            </a:r>
            <a:r>
              <a:rPr lang="en-US" sz="2400" baseline="30000" dirty="0"/>
              <a:t>rd</a:t>
            </a:r>
            <a:r>
              <a:rPr lang="en-US" sz="2400" dirty="0"/>
              <a:t>) </a:t>
            </a:r>
            <a:r>
              <a:rPr lang="en-US" sz="2400" dirty="0">
                <a:hlinkClick r:id="rId4"/>
              </a:rPr>
              <a:t>lpalzer@lwsd.org</a:t>
            </a:r>
            <a:endParaRPr lang="en-US" sz="1800" dirty="0"/>
          </a:p>
          <a:p>
            <a:pPr lvl="2"/>
            <a:r>
              <a:rPr lang="en-US" sz="2400" dirty="0"/>
              <a:t>Tiffany Forrest (4</a:t>
            </a:r>
            <a:r>
              <a:rPr lang="en-US" sz="2400" baseline="30000" dirty="0"/>
              <a:t>th</a:t>
            </a:r>
            <a:r>
              <a:rPr lang="en-US" sz="2400" dirty="0"/>
              <a:t> -5</a:t>
            </a:r>
            <a:r>
              <a:rPr lang="en-US" sz="2400" baseline="30000" dirty="0"/>
              <a:t>th</a:t>
            </a:r>
            <a:r>
              <a:rPr lang="en-US" sz="2400" dirty="0"/>
              <a:t>)  </a:t>
            </a:r>
            <a:r>
              <a:rPr lang="en-US" sz="2400" dirty="0">
                <a:hlinkClick r:id="rId5"/>
              </a:rPr>
              <a:t>tforrest@lwsd.org</a:t>
            </a:r>
            <a:endParaRPr lang="en-US" sz="2400" dirty="0"/>
          </a:p>
          <a:p>
            <a:pPr marL="0" indent="0">
              <a:buNone/>
            </a:pPr>
            <a:endParaRPr lang="en-US" dirty="0"/>
          </a:p>
        </p:txBody>
      </p:sp>
    </p:spTree>
    <p:extLst>
      <p:ext uri="{BB962C8B-B14F-4D97-AF65-F5344CB8AC3E}">
        <p14:creationId xmlns:p14="http://schemas.microsoft.com/office/powerpoint/2010/main" val="1996415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Supplies</a:t>
            </a:r>
          </a:p>
        </p:txBody>
      </p:sp>
      <p:sp>
        <p:nvSpPr>
          <p:cNvPr id="4" name="TextBox 3"/>
          <p:cNvSpPr txBox="1"/>
          <p:nvPr/>
        </p:nvSpPr>
        <p:spPr>
          <a:xfrm>
            <a:off x="496389" y="1905000"/>
            <a:ext cx="8305800" cy="4832092"/>
          </a:xfrm>
          <a:prstGeom prst="rect">
            <a:avLst/>
          </a:prstGeom>
          <a:noFill/>
        </p:spPr>
        <p:txBody>
          <a:bodyPr wrap="square" rtlCol="0">
            <a:spAutoFit/>
          </a:bodyPr>
          <a:lstStyle/>
          <a:p>
            <a:pPr marL="342900" indent="-342900">
              <a:buFont typeface="Wingdings" pitchFamily="2" charset="2"/>
              <a:buChar char="§"/>
            </a:pPr>
            <a:r>
              <a:rPr lang="en-US" sz="2400" dirty="0">
                <a:solidFill>
                  <a:schemeClr val="tx2"/>
                </a:solidFill>
              </a:rPr>
              <a:t>Three locations for supplies:</a:t>
            </a:r>
          </a:p>
          <a:p>
            <a:pPr marL="800100" lvl="1" indent="-342900">
              <a:buFont typeface="Wingdings" pitchFamily="2" charset="2"/>
              <a:buChar char="§"/>
            </a:pPr>
            <a:r>
              <a:rPr lang="en-US" sz="2400" dirty="0">
                <a:solidFill>
                  <a:schemeClr val="tx2"/>
                </a:solidFill>
              </a:rPr>
              <a:t>Art room (first door on left as you travel down the C pod)</a:t>
            </a:r>
          </a:p>
          <a:p>
            <a:pPr marL="800100" lvl="1" indent="-342900">
              <a:buFont typeface="Wingdings" pitchFamily="2" charset="2"/>
              <a:buChar char="§"/>
            </a:pPr>
            <a:r>
              <a:rPr lang="en-US" sz="2400" dirty="0">
                <a:solidFill>
                  <a:schemeClr val="tx2"/>
                </a:solidFill>
              </a:rPr>
              <a:t>Kiln corner (off of the cafeteria)</a:t>
            </a:r>
          </a:p>
          <a:p>
            <a:pPr marL="800100" lvl="1" indent="-342900">
              <a:buFont typeface="Wingdings" pitchFamily="2" charset="2"/>
              <a:buChar char="§"/>
            </a:pPr>
            <a:r>
              <a:rPr lang="en-US" sz="2400" dirty="0">
                <a:solidFill>
                  <a:schemeClr val="tx2"/>
                </a:solidFill>
              </a:rPr>
              <a:t>Production rooms (toward B pod and adjacent to the office)</a:t>
            </a:r>
          </a:p>
          <a:p>
            <a:pPr marL="342900" indent="-342900">
              <a:buFont typeface="Wingdings" pitchFamily="2" charset="2"/>
              <a:buChar char="§"/>
            </a:pPr>
            <a:r>
              <a:rPr lang="en-US" sz="2400" dirty="0">
                <a:solidFill>
                  <a:schemeClr val="tx2"/>
                </a:solidFill>
              </a:rPr>
              <a:t>Please keep supplies organized in each location; if you need to borrow an item overnight to work from home, </a:t>
            </a:r>
            <a:r>
              <a:rPr lang="en-US" sz="2400" b="1" u="sng" dirty="0">
                <a:solidFill>
                  <a:schemeClr val="tx2"/>
                </a:solidFill>
              </a:rPr>
              <a:t>please return the item the following morning before school starts.</a:t>
            </a:r>
          </a:p>
          <a:p>
            <a:pPr marL="342900" indent="-342900">
              <a:buFont typeface="Wingdings" pitchFamily="2" charset="2"/>
              <a:buChar char="§"/>
            </a:pPr>
            <a:r>
              <a:rPr lang="en-US" sz="2400" dirty="0">
                <a:solidFill>
                  <a:schemeClr val="tx2"/>
                </a:solidFill>
              </a:rPr>
              <a:t>Requests for supplies should be emailed to Lauren or Nicky or can be written on white board provided in the art room</a:t>
            </a:r>
            <a:r>
              <a:rPr lang="en-US" sz="2400" dirty="0">
                <a:solidFill>
                  <a:schemeClr val="accent2">
                    <a:lumMod val="75000"/>
                  </a:schemeClr>
                </a:solidFill>
              </a:rPr>
              <a:t> </a:t>
            </a:r>
            <a:endParaRPr lang="en-US" sz="2000" dirty="0">
              <a:solidFill>
                <a:schemeClr val="accent1">
                  <a:lumMod val="75000"/>
                </a:schemeClr>
              </a:solidFill>
            </a:endParaRPr>
          </a:p>
          <a:p>
            <a:pPr marL="800100" lvl="1" indent="-342900">
              <a:buFont typeface="Wingdings" pitchFamily="2" charset="2"/>
              <a:buChar char="§"/>
            </a:pPr>
            <a:r>
              <a:rPr lang="en-US" sz="2000" dirty="0">
                <a:solidFill>
                  <a:schemeClr val="accent1">
                    <a:lumMod val="75000"/>
                  </a:schemeClr>
                </a:solidFill>
              </a:rPr>
              <a:t>Please allow enough time to process and receive supplies!</a:t>
            </a:r>
            <a:endParaRPr lang="en-US" sz="2400" dirty="0">
              <a:solidFill>
                <a:schemeClr val="tx2"/>
              </a:solidFill>
            </a:endParaRPr>
          </a:p>
          <a:p>
            <a:pPr marL="342900" indent="-342900">
              <a:buFont typeface="Wingdings" pitchFamily="2" charset="2"/>
              <a:buChar char="§"/>
            </a:pPr>
            <a:r>
              <a:rPr lang="en-US" sz="2400" dirty="0">
                <a:solidFill>
                  <a:schemeClr val="tx2"/>
                </a:solidFill>
              </a:rPr>
              <a:t>Please, please, please sign up for a clean up day in the Art Room on sign up genius, Thank you </a:t>
            </a:r>
            <a:r>
              <a:rPr lang="en-US" sz="2400" dirty="0">
                <a:solidFill>
                  <a:schemeClr val="tx2"/>
                </a:solidFill>
                <a:sym typeface="Wingdings"/>
              </a:rPr>
              <a:t></a:t>
            </a:r>
            <a:endParaRPr lang="en-US" sz="2400" dirty="0">
              <a:solidFill>
                <a:schemeClr val="tx2"/>
              </a:solidFill>
            </a:endParaRPr>
          </a:p>
          <a:p>
            <a:pPr marL="342900" indent="-342900">
              <a:buFont typeface="Wingdings" pitchFamily="2" charset="2"/>
              <a:buChar char="§"/>
            </a:pPr>
            <a:r>
              <a:rPr lang="en-US" sz="2400" dirty="0">
                <a:solidFill>
                  <a:schemeClr val="tx2"/>
                </a:solidFill>
              </a:rPr>
              <a:t>The list of duties is posted in the art room</a:t>
            </a:r>
            <a:endParaRPr lang="en-US" sz="2400" dirty="0">
              <a:solidFill>
                <a:srgbClr val="FF0000"/>
              </a:solidFill>
            </a:endParaRPr>
          </a:p>
        </p:txBody>
      </p:sp>
    </p:spTree>
    <p:extLst>
      <p:ext uri="{BB962C8B-B14F-4D97-AF65-F5344CB8AC3E}">
        <p14:creationId xmlns:p14="http://schemas.microsoft.com/office/powerpoint/2010/main" val="417077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Commons</a:t>
            </a:r>
          </a:p>
        </p:txBody>
      </p:sp>
      <p:sp>
        <p:nvSpPr>
          <p:cNvPr id="3" name="TextBox 2"/>
          <p:cNvSpPr txBox="1"/>
          <p:nvPr/>
        </p:nvSpPr>
        <p:spPr>
          <a:xfrm>
            <a:off x="609600" y="1752600"/>
            <a:ext cx="8153400" cy="4893647"/>
          </a:xfrm>
          <a:prstGeom prst="rect">
            <a:avLst/>
          </a:prstGeom>
          <a:noFill/>
        </p:spPr>
        <p:txBody>
          <a:bodyPr wrap="square" rtlCol="0">
            <a:spAutoFit/>
          </a:bodyPr>
          <a:lstStyle/>
          <a:p>
            <a:pPr marL="342900" indent="-342900">
              <a:buFont typeface="Wingdings" pitchFamily="2" charset="2"/>
              <a:buChar char="§"/>
            </a:pPr>
            <a:r>
              <a:rPr lang="en-US" sz="2400" dirty="0">
                <a:solidFill>
                  <a:schemeClr val="tx2"/>
                </a:solidFill>
              </a:rPr>
              <a:t>We no longer have a portable specifically for art start.</a:t>
            </a:r>
          </a:p>
          <a:p>
            <a:pPr marL="342900" indent="-342900">
              <a:buFont typeface="Wingdings" pitchFamily="2" charset="2"/>
              <a:buChar char="§"/>
            </a:pPr>
            <a:r>
              <a:rPr lang="en-US" sz="2400" dirty="0">
                <a:solidFill>
                  <a:schemeClr val="tx2"/>
                </a:solidFill>
              </a:rPr>
              <a:t>The Master Calendar for the Commons signups stays with the secretary in the office.  If you want to use it, you MUST signup with Kathleen </a:t>
            </a:r>
            <a:r>
              <a:rPr lang="en-US" sz="2400" dirty="0" err="1">
                <a:solidFill>
                  <a:schemeClr val="tx2"/>
                </a:solidFill>
              </a:rPr>
              <a:t>Jeffcoat</a:t>
            </a:r>
            <a:r>
              <a:rPr lang="en-US" sz="2400" dirty="0">
                <a:solidFill>
                  <a:schemeClr val="tx2"/>
                </a:solidFill>
              </a:rPr>
              <a:t>, our new secretary.</a:t>
            </a:r>
          </a:p>
          <a:p>
            <a:pPr marL="342900" indent="-342900">
              <a:buFont typeface="Wingdings" pitchFamily="2" charset="2"/>
              <a:buChar char="§"/>
            </a:pPr>
            <a:r>
              <a:rPr lang="en-US" sz="2400" dirty="0">
                <a:solidFill>
                  <a:schemeClr val="tx2"/>
                </a:solidFill>
              </a:rPr>
              <a:t>Fill out a form requesting the Commons for your date.  Be specific (how many tables you need, if you need to reserve the computer and projector, etc. ) </a:t>
            </a:r>
          </a:p>
          <a:p>
            <a:pPr marL="342900" indent="-342900">
              <a:buFont typeface="Wingdings" pitchFamily="2" charset="2"/>
              <a:buChar char="§"/>
            </a:pPr>
            <a:r>
              <a:rPr lang="en-US" sz="2400" dirty="0">
                <a:solidFill>
                  <a:schemeClr val="tx2"/>
                </a:solidFill>
              </a:rPr>
              <a:t>You will be responsible for clean up.  </a:t>
            </a:r>
          </a:p>
          <a:p>
            <a:pPr marL="342900" indent="-342900">
              <a:buFont typeface="Wingdings" pitchFamily="2" charset="2"/>
              <a:buChar char="§"/>
            </a:pPr>
            <a:r>
              <a:rPr lang="en-US" sz="2400" dirty="0">
                <a:solidFill>
                  <a:schemeClr val="tx2"/>
                </a:solidFill>
              </a:rPr>
              <a:t>Note: </a:t>
            </a:r>
          </a:p>
          <a:p>
            <a:pPr marL="800100" lvl="1" indent="-342900">
              <a:buFont typeface="Wingdings" pitchFamily="2" charset="2"/>
              <a:buChar char="§"/>
            </a:pPr>
            <a:r>
              <a:rPr lang="en-US" sz="2400" dirty="0">
                <a:solidFill>
                  <a:schemeClr val="tx2"/>
                </a:solidFill>
              </a:rPr>
              <a:t>When scheduling class in Commons, consider:  </a:t>
            </a:r>
          </a:p>
          <a:p>
            <a:pPr marL="1257300" lvl="2" indent="-342900">
              <a:buFont typeface="Wingdings" pitchFamily="2" charset="2"/>
              <a:buChar char="§"/>
            </a:pPr>
            <a:r>
              <a:rPr lang="en-US" sz="2400" dirty="0">
                <a:solidFill>
                  <a:schemeClr val="tx2"/>
                </a:solidFill>
              </a:rPr>
              <a:t>Lunch (clean up and set up)</a:t>
            </a:r>
          </a:p>
          <a:p>
            <a:pPr marL="1257300" lvl="2" indent="-342900">
              <a:buFont typeface="Wingdings" pitchFamily="2" charset="2"/>
              <a:buChar char="§"/>
            </a:pPr>
            <a:r>
              <a:rPr lang="en-US" sz="2400" dirty="0">
                <a:solidFill>
                  <a:schemeClr val="tx2"/>
                </a:solidFill>
              </a:rPr>
              <a:t>After school programs come in early before school is out to set up</a:t>
            </a:r>
          </a:p>
        </p:txBody>
      </p:sp>
    </p:spTree>
    <p:extLst>
      <p:ext uri="{BB962C8B-B14F-4D97-AF65-F5344CB8AC3E}">
        <p14:creationId xmlns:p14="http://schemas.microsoft.com/office/powerpoint/2010/main" val="581436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Glass – Clay – Kiln </a:t>
            </a:r>
          </a:p>
        </p:txBody>
      </p:sp>
      <p:sp>
        <p:nvSpPr>
          <p:cNvPr id="3" name="TextBox 2"/>
          <p:cNvSpPr txBox="1"/>
          <p:nvPr/>
        </p:nvSpPr>
        <p:spPr>
          <a:xfrm>
            <a:off x="609600" y="1600200"/>
            <a:ext cx="8305800" cy="4401205"/>
          </a:xfrm>
          <a:prstGeom prst="rect">
            <a:avLst/>
          </a:prstGeom>
          <a:noFill/>
        </p:spPr>
        <p:txBody>
          <a:bodyPr wrap="square" rtlCol="0">
            <a:spAutoFit/>
          </a:bodyPr>
          <a:lstStyle/>
          <a:p>
            <a:pPr marL="342900" indent="-342900">
              <a:buFont typeface="Wingdings" pitchFamily="2" charset="2"/>
              <a:buChar char="§"/>
            </a:pPr>
            <a:r>
              <a:rPr lang="en-US" sz="2000" dirty="0">
                <a:solidFill>
                  <a:schemeClr val="tx2"/>
                </a:solidFill>
              </a:rPr>
              <a:t>Glass and Clay Projects are optional</a:t>
            </a:r>
          </a:p>
          <a:p>
            <a:pPr marL="342900" indent="-342900">
              <a:buFont typeface="Wingdings" pitchFamily="2" charset="2"/>
              <a:buChar char="§"/>
            </a:pPr>
            <a:r>
              <a:rPr lang="en-US" sz="2000" dirty="0">
                <a:solidFill>
                  <a:schemeClr val="tx2"/>
                </a:solidFill>
              </a:rPr>
              <a:t>If you plan on utilizing glass or clay, a representative from your team must be present at the Glass and Clay Workshop. </a:t>
            </a:r>
          </a:p>
          <a:p>
            <a:pPr marL="800100" lvl="1" indent="-342900">
              <a:buFont typeface="Wingdings" pitchFamily="2" charset="2"/>
              <a:buChar char="§"/>
            </a:pPr>
            <a:r>
              <a:rPr lang="en-US" sz="2000" dirty="0">
                <a:solidFill>
                  <a:schemeClr val="tx2"/>
                </a:solidFill>
              </a:rPr>
              <a:t>Date and Time:  Monday October 30</a:t>
            </a:r>
            <a:r>
              <a:rPr lang="en-US" sz="2000" baseline="30000" dirty="0">
                <a:solidFill>
                  <a:schemeClr val="tx2"/>
                </a:solidFill>
              </a:rPr>
              <a:t>th</a:t>
            </a:r>
            <a:r>
              <a:rPr lang="en-US" sz="2000" dirty="0">
                <a:solidFill>
                  <a:schemeClr val="tx2"/>
                </a:solidFill>
              </a:rPr>
              <a:t> @ 9:15 (in the commons)</a:t>
            </a:r>
          </a:p>
          <a:p>
            <a:pPr marL="342900" indent="-342900">
              <a:buFont typeface="Wingdings" pitchFamily="2" charset="2"/>
              <a:buChar char="§"/>
            </a:pPr>
            <a:r>
              <a:rPr lang="en-US" sz="2000" dirty="0">
                <a:solidFill>
                  <a:schemeClr val="tx2"/>
                </a:solidFill>
              </a:rPr>
              <a:t>Projects done in glass or clay should be done in the classroom or in the Commons (reserve on master school schedule)</a:t>
            </a:r>
          </a:p>
          <a:p>
            <a:pPr marL="342900" indent="-342900">
              <a:buFont typeface="Wingdings" pitchFamily="2" charset="2"/>
              <a:buChar char="§"/>
            </a:pPr>
            <a:r>
              <a:rPr lang="en-US" sz="2000" dirty="0">
                <a:solidFill>
                  <a:schemeClr val="tx2"/>
                </a:solidFill>
              </a:rPr>
              <a:t>“How-to” information is posted on the PTSA Art Start website (extra ideas and examples provided in Art Start Room)</a:t>
            </a:r>
          </a:p>
          <a:p>
            <a:pPr marL="342900" indent="-342900">
              <a:buFont typeface="Wingdings" pitchFamily="2" charset="2"/>
              <a:buChar char="§"/>
            </a:pPr>
            <a:r>
              <a:rPr lang="en-US" sz="2000" dirty="0">
                <a:solidFill>
                  <a:schemeClr val="tx2"/>
                </a:solidFill>
              </a:rPr>
              <a:t>The kiln calendar is ONLY posted on the </a:t>
            </a:r>
            <a:r>
              <a:rPr lang="en-US" sz="2000" dirty="0">
                <a:solidFill>
                  <a:schemeClr val="tx2"/>
                </a:solidFill>
                <a:hlinkClick r:id="rId3"/>
              </a:rPr>
              <a:t>website</a:t>
            </a:r>
            <a:r>
              <a:rPr lang="en-US" sz="2000" dirty="0">
                <a:solidFill>
                  <a:schemeClr val="tx2"/>
                </a:solidFill>
              </a:rPr>
              <a:t> and kiln use must be reserved there</a:t>
            </a:r>
          </a:p>
          <a:p>
            <a:pPr marL="342900" indent="-342900">
              <a:buFont typeface="Wingdings" pitchFamily="2" charset="2"/>
              <a:buChar char="§"/>
            </a:pPr>
            <a:r>
              <a:rPr lang="en-US" sz="2000" dirty="0">
                <a:solidFill>
                  <a:schemeClr val="tx2"/>
                </a:solidFill>
              </a:rPr>
              <a:t>Clay- 1 box per class for the year; Red and White Clay available</a:t>
            </a:r>
          </a:p>
          <a:p>
            <a:pPr marL="342900" indent="-342900">
              <a:buFont typeface="Wingdings" pitchFamily="2" charset="2"/>
              <a:buChar char="§"/>
            </a:pPr>
            <a:r>
              <a:rPr lang="en-US" sz="2000" dirty="0">
                <a:solidFill>
                  <a:schemeClr val="tx2"/>
                </a:solidFill>
              </a:rPr>
              <a:t>Glass- 1 glass project per class; any size glass up to 2X2 is no charge. Larger sizes available at a cost.</a:t>
            </a:r>
          </a:p>
          <a:p>
            <a:pPr marL="342900" indent="-342900">
              <a:buFont typeface="Wingdings" pitchFamily="2" charset="2"/>
              <a:buChar char="§"/>
            </a:pPr>
            <a:r>
              <a:rPr lang="en-US" sz="2000" dirty="0">
                <a:solidFill>
                  <a:schemeClr val="tx2"/>
                </a:solidFill>
              </a:rPr>
              <a:t>Glass Projects- please give a 2 week notice before you project.  </a:t>
            </a:r>
          </a:p>
        </p:txBody>
      </p:sp>
    </p:spTree>
    <p:extLst>
      <p:ext uri="{BB962C8B-B14F-4D97-AF65-F5344CB8AC3E}">
        <p14:creationId xmlns:p14="http://schemas.microsoft.com/office/powerpoint/2010/main" val="311964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Stipends</a:t>
            </a:r>
          </a:p>
        </p:txBody>
      </p:sp>
      <p:sp>
        <p:nvSpPr>
          <p:cNvPr id="3" name="TextBox 2"/>
          <p:cNvSpPr txBox="1"/>
          <p:nvPr/>
        </p:nvSpPr>
        <p:spPr>
          <a:xfrm>
            <a:off x="609600" y="1676400"/>
            <a:ext cx="8305800" cy="563231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Wingdings" pitchFamily="2" charset="2"/>
              <a:buChar char="§"/>
            </a:pPr>
            <a:r>
              <a:rPr lang="en-US" sz="2400" dirty="0"/>
              <a:t>Review the Art Start Stipend Instructions document</a:t>
            </a:r>
            <a:endParaRPr lang="en-US" sz="2400" b="1" u="sng" dirty="0"/>
          </a:p>
          <a:p>
            <a:pPr marL="342900" indent="-342900">
              <a:buFont typeface="Wingdings" pitchFamily="2" charset="2"/>
              <a:buChar char="§"/>
            </a:pPr>
            <a:r>
              <a:rPr lang="en-US" sz="2400" dirty="0">
                <a:solidFill>
                  <a:schemeClr val="tx2"/>
                </a:solidFill>
              </a:rPr>
              <a:t>Each class has </a:t>
            </a:r>
            <a:r>
              <a:rPr lang="en-US" sz="2400" b="1" dirty="0">
                <a:solidFill>
                  <a:schemeClr val="tx2"/>
                </a:solidFill>
              </a:rPr>
              <a:t>$150 </a:t>
            </a:r>
            <a:r>
              <a:rPr lang="en-US" sz="2400" dirty="0">
                <a:solidFill>
                  <a:schemeClr val="tx2"/>
                </a:solidFill>
              </a:rPr>
              <a:t>to help offset the costs of any special supplies or materials that we do not carry in the Art Start room. </a:t>
            </a:r>
          </a:p>
          <a:p>
            <a:pPr marL="342900" indent="-342900">
              <a:buFont typeface="Wingdings" pitchFamily="2" charset="2"/>
              <a:buChar char="§"/>
            </a:pPr>
            <a:r>
              <a:rPr lang="en-US" sz="2400" b="1" dirty="0"/>
              <a:t>You may also use your stipend to bring a professional in to teach a lesson (ex. Mosaics, Fused Glass, Basket Weaving)</a:t>
            </a:r>
          </a:p>
          <a:p>
            <a:pPr marL="342900" indent="-342900">
              <a:buFont typeface="Wingdings" pitchFamily="2" charset="2"/>
              <a:buChar char="§"/>
            </a:pPr>
            <a:r>
              <a:rPr lang="en-US" sz="2400" dirty="0"/>
              <a:t>To get reimbursed:</a:t>
            </a:r>
          </a:p>
          <a:p>
            <a:pPr marL="914400" lvl="1" indent="-457200">
              <a:buFont typeface="+mj-lt"/>
              <a:buAutoNum type="arabicPeriod"/>
            </a:pPr>
            <a:r>
              <a:rPr lang="en-US" sz="2400" dirty="0"/>
              <a:t>Fill out the </a:t>
            </a:r>
            <a:r>
              <a:rPr lang="en-US" sz="2400" dirty="0">
                <a:hlinkClick r:id="rId3"/>
              </a:rPr>
              <a:t>PTSA Payment/Expense Voucher</a:t>
            </a:r>
            <a:endParaRPr lang="en-US" sz="2400" dirty="0"/>
          </a:p>
          <a:p>
            <a:pPr marL="914400" lvl="1" indent="-457200">
              <a:buFont typeface="+mj-lt"/>
              <a:buAutoNum type="arabicPeriod"/>
            </a:pPr>
            <a:r>
              <a:rPr lang="en-US" sz="2400" dirty="0"/>
              <a:t>Attach your receipts</a:t>
            </a:r>
          </a:p>
          <a:p>
            <a:pPr marL="914400" lvl="1" indent="-457200">
              <a:buFont typeface="+mj-lt"/>
              <a:buAutoNum type="arabicPeriod"/>
            </a:pPr>
            <a:r>
              <a:rPr lang="en-US" sz="2400" dirty="0"/>
              <a:t>Place receipts and form in designated stipend bin on the hanging file organizer in the Art Start room</a:t>
            </a:r>
          </a:p>
          <a:p>
            <a:pPr marL="457200" indent="-457200">
              <a:buFont typeface="Wingdings" charset="2"/>
              <a:buChar char="§"/>
            </a:pPr>
            <a:r>
              <a:rPr lang="en-US" sz="2400" dirty="0"/>
              <a:t>Shelly will review the request, submit to PTSA and a check will be mailed to your house.</a:t>
            </a:r>
          </a:p>
          <a:p>
            <a:pPr marL="342900" indent="-342900">
              <a:buFont typeface="Wingdings" pitchFamily="2" charset="2"/>
              <a:buChar char="§"/>
            </a:pPr>
            <a:r>
              <a:rPr lang="en-US" sz="2400" dirty="0"/>
              <a:t>Please plan the stipend amount for the year with your team to avoid overages</a:t>
            </a:r>
          </a:p>
          <a:p>
            <a:pPr marL="342900" indent="-342900">
              <a:buFont typeface="Wingdings" pitchFamily="2" charset="2"/>
              <a:buChar char="§"/>
            </a:pPr>
            <a:endParaRPr lang="en-US" sz="2400" dirty="0">
              <a:solidFill>
                <a:schemeClr val="tx2"/>
              </a:solidFill>
            </a:endParaRPr>
          </a:p>
        </p:txBody>
      </p:sp>
    </p:spTree>
    <p:extLst>
      <p:ext uri="{BB962C8B-B14F-4D97-AF65-F5344CB8AC3E}">
        <p14:creationId xmlns:p14="http://schemas.microsoft.com/office/powerpoint/2010/main" val="118869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Square 1 Art Fundraiser</a:t>
            </a:r>
          </a:p>
        </p:txBody>
      </p:sp>
      <p:sp>
        <p:nvSpPr>
          <p:cNvPr id="3" name="TextBox 2"/>
          <p:cNvSpPr txBox="1"/>
          <p:nvPr/>
        </p:nvSpPr>
        <p:spPr>
          <a:xfrm>
            <a:off x="609600" y="1600200"/>
            <a:ext cx="8229600" cy="5262979"/>
          </a:xfrm>
          <a:prstGeom prst="rect">
            <a:avLst/>
          </a:prstGeom>
          <a:noFill/>
        </p:spPr>
        <p:txBody>
          <a:bodyPr wrap="square" rtlCol="0">
            <a:spAutoFit/>
          </a:bodyPr>
          <a:lstStyle/>
          <a:p>
            <a:pPr marL="342900" indent="-342900">
              <a:buFont typeface="Wingdings" pitchFamily="2" charset="2"/>
              <a:buChar char="§"/>
            </a:pPr>
            <a:r>
              <a:rPr lang="en-US" sz="2400" dirty="0">
                <a:solidFill>
                  <a:schemeClr val="tx2"/>
                </a:solidFill>
              </a:rPr>
              <a:t>Square 1 Art is our annual art fundraiser – all funds go directly to the Art Start budget for art supplies</a:t>
            </a:r>
          </a:p>
          <a:p>
            <a:pPr marL="342900" indent="-342900">
              <a:buFont typeface="Wingdings" pitchFamily="2" charset="2"/>
              <a:buChar char="§"/>
            </a:pPr>
            <a:r>
              <a:rPr lang="en-US" sz="2400" dirty="0">
                <a:solidFill>
                  <a:schemeClr val="tx2"/>
                </a:solidFill>
              </a:rPr>
              <a:t>Timing will be Jan/Feb </a:t>
            </a:r>
          </a:p>
          <a:p>
            <a:pPr marL="800100" lvl="1" indent="-342900">
              <a:buFont typeface="Wingdings" pitchFamily="2" charset="2"/>
              <a:buChar char="§"/>
            </a:pPr>
            <a:r>
              <a:rPr lang="en-US" sz="2400" dirty="0">
                <a:solidFill>
                  <a:schemeClr val="tx2"/>
                </a:solidFill>
              </a:rPr>
              <a:t>Receive Square 1 Kit:  Nov 13</a:t>
            </a:r>
            <a:r>
              <a:rPr lang="en-US" sz="2400" baseline="30000" dirty="0">
                <a:solidFill>
                  <a:schemeClr val="tx2"/>
                </a:solidFill>
              </a:rPr>
              <a:t>th</a:t>
            </a:r>
            <a:r>
              <a:rPr lang="en-US" sz="2400" dirty="0">
                <a:solidFill>
                  <a:schemeClr val="tx2"/>
                </a:solidFill>
              </a:rPr>
              <a:t>   </a:t>
            </a:r>
          </a:p>
          <a:p>
            <a:pPr marL="800100" lvl="1" indent="-342900">
              <a:buFont typeface="Wingdings" pitchFamily="2" charset="2"/>
              <a:buChar char="§"/>
            </a:pPr>
            <a:r>
              <a:rPr lang="en-US" sz="2400" dirty="0">
                <a:solidFill>
                  <a:schemeClr val="tx2"/>
                </a:solidFill>
              </a:rPr>
              <a:t>Deadline to ship artwork:  Feb 5</a:t>
            </a:r>
            <a:r>
              <a:rPr lang="en-US" sz="2400" baseline="30000" dirty="0">
                <a:solidFill>
                  <a:schemeClr val="tx2"/>
                </a:solidFill>
              </a:rPr>
              <a:t>th</a:t>
            </a:r>
            <a:r>
              <a:rPr lang="en-US" sz="2400" dirty="0">
                <a:solidFill>
                  <a:schemeClr val="tx2"/>
                </a:solidFill>
              </a:rPr>
              <a:t>   </a:t>
            </a:r>
          </a:p>
          <a:p>
            <a:pPr marL="800100" lvl="1" indent="-342900">
              <a:buFont typeface="Wingdings" pitchFamily="2" charset="2"/>
              <a:buChar char="§"/>
            </a:pPr>
            <a:r>
              <a:rPr lang="en-US" sz="2400" dirty="0">
                <a:solidFill>
                  <a:schemeClr val="tx2"/>
                </a:solidFill>
              </a:rPr>
              <a:t>Product Received:  April 11</a:t>
            </a:r>
            <a:r>
              <a:rPr lang="en-US" sz="2400" baseline="30000" dirty="0">
                <a:solidFill>
                  <a:schemeClr val="tx2"/>
                </a:solidFill>
              </a:rPr>
              <a:t>th</a:t>
            </a:r>
            <a:r>
              <a:rPr lang="en-US" sz="2400" dirty="0">
                <a:solidFill>
                  <a:schemeClr val="tx2"/>
                </a:solidFill>
              </a:rPr>
              <a:t> </a:t>
            </a:r>
          </a:p>
          <a:p>
            <a:pPr marL="342900" indent="-342900">
              <a:buFont typeface="Wingdings" pitchFamily="2" charset="2"/>
              <a:buChar char="§"/>
            </a:pPr>
            <a:r>
              <a:rPr lang="en-US" sz="2400" dirty="0"/>
              <a:t>Please go to the Art Start pages on the PTSA website</a:t>
            </a:r>
            <a:r>
              <a:rPr lang="en-US" sz="2400" dirty="0">
                <a:solidFill>
                  <a:schemeClr val="tx2"/>
                </a:solidFill>
              </a:rPr>
              <a:t> for additional information on the Square 1 Project</a:t>
            </a:r>
          </a:p>
          <a:p>
            <a:pPr marL="342900" indent="-342900">
              <a:buFont typeface="Wingdings" pitchFamily="2" charset="2"/>
              <a:buChar char="§"/>
            </a:pPr>
            <a:r>
              <a:rPr lang="en-US" sz="2400" dirty="0">
                <a:solidFill>
                  <a:schemeClr val="tx2"/>
                </a:solidFill>
              </a:rPr>
              <a:t>Plan your Square 1 project into your overall lesson schedule so it is NOT an additional lesson but the project planned for January or February – a reminder email will be sent as Square 1 approaches</a:t>
            </a:r>
          </a:p>
          <a:p>
            <a:pPr marL="342900" indent="-342900">
              <a:buFont typeface="Wingdings" pitchFamily="2" charset="2"/>
              <a:buChar char="§"/>
            </a:pPr>
            <a:r>
              <a:rPr lang="en-US" sz="2400" dirty="0">
                <a:solidFill>
                  <a:schemeClr val="tx2"/>
                </a:solidFill>
              </a:rPr>
              <a:t>Looking for ideas? Pinterest has Square1page</a:t>
            </a:r>
          </a:p>
          <a:p>
            <a:pPr marL="342900" indent="-342900">
              <a:buFont typeface="Wingdings" pitchFamily="2" charset="2"/>
              <a:buChar char="§"/>
            </a:pPr>
            <a:endParaRPr lang="en-US" sz="2400" dirty="0">
              <a:solidFill>
                <a:schemeClr val="tx2"/>
              </a:solidFill>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943600" y="2438400"/>
            <a:ext cx="2819400" cy="914400"/>
          </a:xfrm>
          <a:prstGeom prst="rect">
            <a:avLst/>
          </a:prstGeom>
        </p:spPr>
      </p:pic>
    </p:spTree>
    <p:extLst>
      <p:ext uri="{BB962C8B-B14F-4D97-AF65-F5344CB8AC3E}">
        <p14:creationId xmlns:p14="http://schemas.microsoft.com/office/powerpoint/2010/main" val="1951473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Public Service Announcement: </a:t>
            </a:r>
            <a:br>
              <a:rPr lang="en-US" dirty="0"/>
            </a:br>
            <a:r>
              <a:rPr lang="en-US" dirty="0"/>
              <a:t>Art Boards </a:t>
            </a:r>
          </a:p>
        </p:txBody>
      </p:sp>
      <p:sp>
        <p:nvSpPr>
          <p:cNvPr id="3" name="Content Placeholder 2"/>
          <p:cNvSpPr>
            <a:spLocks noGrp="1"/>
          </p:cNvSpPr>
          <p:nvPr>
            <p:ph sz="quarter" idx="1"/>
          </p:nvPr>
        </p:nvSpPr>
        <p:spPr/>
        <p:txBody>
          <a:bodyPr>
            <a:normAutofit fontScale="92500" lnSpcReduction="20000"/>
          </a:bodyPr>
          <a:lstStyle/>
          <a:p>
            <a:r>
              <a:rPr lang="en-US" dirty="0"/>
              <a:t>Art Boards are Labeled and Ready for Adornment</a:t>
            </a:r>
          </a:p>
          <a:p>
            <a:r>
              <a:rPr lang="en-US" dirty="0"/>
              <a:t>Please get your board up and ready at your earliest convenience</a:t>
            </a:r>
          </a:p>
          <a:p>
            <a:r>
              <a:rPr lang="en-US" dirty="0"/>
              <a:t>If you are new to Art Start and need information on what is needed for getting your board ready and where to find the materials:</a:t>
            </a:r>
          </a:p>
          <a:p>
            <a:pPr lvl="1"/>
            <a:r>
              <a:rPr lang="en-US" dirty="0"/>
              <a:t>Resource is online on the PTSA page “Art Start Board Prep How-to”</a:t>
            </a:r>
          </a:p>
          <a:p>
            <a:pPr lvl="1"/>
            <a:r>
              <a:rPr lang="en-US" dirty="0"/>
              <a:t>There is also a laminated copy of this in the Art Room in the bin with the bulletin board edging/boarders.</a:t>
            </a:r>
          </a:p>
          <a:p>
            <a:r>
              <a:rPr lang="en-US" dirty="0"/>
              <a:t>Examples already up: Mr. Kendell (A pod) and Ms. </a:t>
            </a:r>
            <a:r>
              <a:rPr lang="en-US" dirty="0" err="1"/>
              <a:t>Noring</a:t>
            </a:r>
            <a:r>
              <a:rPr lang="en-US" dirty="0"/>
              <a:t> (B pod)</a:t>
            </a:r>
          </a:p>
        </p:txBody>
      </p:sp>
    </p:spTree>
    <p:extLst>
      <p:ext uri="{BB962C8B-B14F-4D97-AF65-F5344CB8AC3E}">
        <p14:creationId xmlns:p14="http://schemas.microsoft.com/office/powerpoint/2010/main" val="2080109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2743200"/>
            <a:ext cx="8458200" cy="3962400"/>
          </a:xfrm>
        </p:spPr>
        <p:txBody>
          <a:bodyPr>
            <a:normAutofit fontScale="92500" lnSpcReduction="10000"/>
          </a:bodyPr>
          <a:lstStyle/>
          <a:p>
            <a:pPr marL="457200" indent="-457200">
              <a:buFont typeface="Wingdings" pitchFamily="2" charset="2"/>
              <a:buChar char="§"/>
            </a:pPr>
            <a:r>
              <a:rPr lang="en-US" sz="2000" dirty="0"/>
              <a:t>Co-</a:t>
            </a:r>
            <a:r>
              <a:rPr lang="en-US" sz="2000" dirty="0" err="1"/>
              <a:t>Vp</a:t>
            </a:r>
            <a:r>
              <a:rPr lang="en-US" sz="2000" dirty="0"/>
              <a:t> Art Start: Lauren </a:t>
            </a:r>
            <a:r>
              <a:rPr lang="en-US" sz="2000" dirty="0" err="1"/>
              <a:t>Gvillo</a:t>
            </a:r>
            <a:r>
              <a:rPr lang="en-US" sz="2000" dirty="0"/>
              <a:t> &amp; Nicky </a:t>
            </a:r>
            <a:r>
              <a:rPr lang="en-US" sz="2000" dirty="0" err="1"/>
              <a:t>Beaty</a:t>
            </a:r>
            <a:endParaRPr lang="en-US" sz="2000" dirty="0"/>
          </a:p>
          <a:p>
            <a:pPr marL="457200" indent="-457200">
              <a:buFont typeface="Wingdings" pitchFamily="2" charset="2"/>
              <a:buChar char="§"/>
            </a:pPr>
            <a:r>
              <a:rPr lang="en-US" sz="2000" dirty="0"/>
              <a:t>Art Start Accounting and Stipends: Shelly </a:t>
            </a:r>
            <a:r>
              <a:rPr lang="en-US" sz="2000" dirty="0" err="1"/>
              <a:t>Norlin</a:t>
            </a:r>
            <a:endParaRPr lang="en-US" sz="2000" dirty="0"/>
          </a:p>
          <a:p>
            <a:pPr marL="457200" indent="-457200">
              <a:buFont typeface="Wingdings" pitchFamily="2" charset="2"/>
              <a:buChar char="§"/>
            </a:pPr>
            <a:r>
              <a:rPr lang="en-US" sz="2000" dirty="0"/>
              <a:t>Supply Managers: Lauren </a:t>
            </a:r>
            <a:r>
              <a:rPr lang="en-US" sz="2000" dirty="0" err="1"/>
              <a:t>Gvillo</a:t>
            </a:r>
            <a:r>
              <a:rPr lang="en-US" sz="2000" dirty="0"/>
              <a:t> and Mandy Brunner</a:t>
            </a:r>
          </a:p>
          <a:p>
            <a:pPr marL="457200" indent="-457200">
              <a:buFont typeface="Wingdings" pitchFamily="2" charset="2"/>
              <a:buChar char="§"/>
            </a:pPr>
            <a:r>
              <a:rPr lang="en-US" sz="2000" dirty="0"/>
              <a:t>Square 1 Art: Mandy Brunner &amp; Lisa Craig</a:t>
            </a:r>
          </a:p>
          <a:p>
            <a:pPr marL="457200" indent="-457200">
              <a:buFont typeface="Wingdings" pitchFamily="2" charset="2"/>
              <a:buChar char="§"/>
            </a:pPr>
            <a:r>
              <a:rPr lang="en-US" sz="2000" dirty="0"/>
              <a:t>Kindergarten Art Start Advisor: </a:t>
            </a:r>
            <a:r>
              <a:rPr lang="en-US" sz="2000" dirty="0" err="1"/>
              <a:t>LuLu</a:t>
            </a:r>
            <a:r>
              <a:rPr lang="en-US" sz="2000" dirty="0"/>
              <a:t> Bass</a:t>
            </a:r>
          </a:p>
          <a:p>
            <a:pPr marL="457200" indent="-457200">
              <a:buFont typeface="Wingdings" pitchFamily="2" charset="2"/>
              <a:buChar char="§"/>
            </a:pPr>
            <a:r>
              <a:rPr lang="en-US" sz="2000" dirty="0"/>
              <a:t>1st Grade Art Start Advisor: Rachel </a:t>
            </a:r>
            <a:r>
              <a:rPr lang="en-US" sz="2000" dirty="0" err="1"/>
              <a:t>McClary</a:t>
            </a:r>
            <a:endParaRPr lang="en-US" sz="2000" dirty="0"/>
          </a:p>
          <a:p>
            <a:pPr marL="457200" indent="-457200">
              <a:buFont typeface="Wingdings" pitchFamily="2" charset="2"/>
              <a:buChar char="§"/>
            </a:pPr>
            <a:r>
              <a:rPr lang="en-US" sz="2000" dirty="0"/>
              <a:t>2</a:t>
            </a:r>
            <a:r>
              <a:rPr lang="en-US" sz="2000" baseline="30000" dirty="0"/>
              <a:t>nd</a:t>
            </a:r>
            <a:r>
              <a:rPr lang="en-US" sz="2000" dirty="0"/>
              <a:t> Grade Art Start Advisor: Becky </a:t>
            </a:r>
            <a:r>
              <a:rPr lang="en-US" sz="2000" dirty="0" err="1"/>
              <a:t>Gregoire</a:t>
            </a:r>
            <a:endParaRPr lang="en-US" sz="2000" dirty="0"/>
          </a:p>
          <a:p>
            <a:pPr marL="457200" indent="-457200">
              <a:buFont typeface="Wingdings" pitchFamily="2" charset="2"/>
              <a:buChar char="§"/>
            </a:pPr>
            <a:r>
              <a:rPr lang="en-US" sz="2000" dirty="0"/>
              <a:t>3</a:t>
            </a:r>
            <a:r>
              <a:rPr lang="en-US" sz="2000" baseline="30000" dirty="0"/>
              <a:t>rd</a:t>
            </a:r>
            <a:r>
              <a:rPr lang="en-US" sz="2000" dirty="0"/>
              <a:t> Grade Art Start Advisor: Melissa Robinson</a:t>
            </a:r>
          </a:p>
          <a:p>
            <a:pPr marL="457200" indent="-457200">
              <a:buFont typeface="Wingdings" pitchFamily="2" charset="2"/>
              <a:buChar char="§"/>
            </a:pPr>
            <a:r>
              <a:rPr lang="en-US" sz="2000" dirty="0"/>
              <a:t>4</a:t>
            </a:r>
            <a:r>
              <a:rPr lang="en-US" sz="2000" baseline="30000" dirty="0"/>
              <a:t>th</a:t>
            </a:r>
            <a:r>
              <a:rPr lang="en-US" sz="2000" dirty="0"/>
              <a:t> Grade Art Start Advisor: Kristina Gibbons &amp; Nicky </a:t>
            </a:r>
            <a:r>
              <a:rPr lang="en-US" sz="2000" dirty="0" err="1"/>
              <a:t>Beaty</a:t>
            </a:r>
            <a:endParaRPr lang="en-US" sz="2000" dirty="0"/>
          </a:p>
          <a:p>
            <a:pPr marL="457200" indent="-457200">
              <a:buFont typeface="Wingdings" pitchFamily="2" charset="2"/>
              <a:buChar char="§"/>
            </a:pPr>
            <a:r>
              <a:rPr lang="en-US" sz="2000" dirty="0"/>
              <a:t>5</a:t>
            </a:r>
            <a:r>
              <a:rPr lang="en-US" sz="2000" baseline="30000" dirty="0"/>
              <a:t>th</a:t>
            </a:r>
            <a:r>
              <a:rPr lang="en-US" sz="2000" dirty="0"/>
              <a:t> Grade Art Start Advisor: Lauren </a:t>
            </a:r>
            <a:r>
              <a:rPr lang="en-US" sz="2000" dirty="0" err="1"/>
              <a:t>Gvillo</a:t>
            </a:r>
            <a:endParaRPr lang="en-US" sz="2000" dirty="0"/>
          </a:p>
          <a:p>
            <a:pPr marL="457200" indent="-457200">
              <a:buFont typeface="Wingdings" pitchFamily="2" charset="2"/>
              <a:buChar char="§"/>
            </a:pPr>
            <a:r>
              <a:rPr lang="en-US" sz="2000" dirty="0"/>
              <a:t>McAuliffe PTSA Webmaster: Kate Gordon  </a:t>
            </a:r>
          </a:p>
        </p:txBody>
      </p:sp>
      <p:sp>
        <p:nvSpPr>
          <p:cNvPr id="3" name="Title 2"/>
          <p:cNvSpPr>
            <a:spLocks noGrp="1"/>
          </p:cNvSpPr>
          <p:nvPr>
            <p:ph type="title"/>
          </p:nvPr>
        </p:nvSpPr>
        <p:spPr/>
        <p:txBody>
          <a:bodyPr>
            <a:normAutofit/>
          </a:bodyPr>
          <a:lstStyle/>
          <a:p>
            <a:r>
              <a:rPr lang="en-US" dirty="0"/>
              <a:t>Art Start Chairs &amp; Responsibilities</a:t>
            </a:r>
          </a:p>
        </p:txBody>
      </p:sp>
    </p:spTree>
    <p:extLst>
      <p:ext uri="{BB962C8B-B14F-4D97-AF65-F5344CB8AC3E}">
        <p14:creationId xmlns:p14="http://schemas.microsoft.com/office/powerpoint/2010/main" val="205213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New School Year, </a:t>
            </a:r>
            <a:br>
              <a:rPr lang="en-US" dirty="0"/>
            </a:br>
            <a:r>
              <a:rPr lang="en-US" dirty="0"/>
              <a:t>New School Art Program</a:t>
            </a:r>
          </a:p>
        </p:txBody>
      </p:sp>
      <p:sp>
        <p:nvSpPr>
          <p:cNvPr id="4" name="Content Placeholder 3"/>
          <p:cNvSpPr>
            <a:spLocks noGrp="1"/>
          </p:cNvSpPr>
          <p:nvPr>
            <p:ph sz="quarter" idx="1"/>
          </p:nvPr>
        </p:nvSpPr>
        <p:spPr>
          <a:xfrm>
            <a:off x="612648" y="1600200"/>
            <a:ext cx="8153400" cy="5181600"/>
          </a:xfrm>
        </p:spPr>
        <p:txBody>
          <a:bodyPr>
            <a:normAutofit fontScale="77500" lnSpcReduction="20000"/>
          </a:bodyPr>
          <a:lstStyle/>
          <a:p>
            <a:r>
              <a:rPr lang="en-US" dirty="0"/>
              <a:t>McAuliffe has an amazing Art Docent Program! </a:t>
            </a:r>
          </a:p>
          <a:p>
            <a:r>
              <a:rPr lang="en-US" dirty="0"/>
              <a:t>Art is now part of the teachers curriculum</a:t>
            </a:r>
          </a:p>
          <a:p>
            <a:pPr lvl="1"/>
            <a:r>
              <a:rPr lang="en-US" dirty="0"/>
              <a:t>How it works:</a:t>
            </a:r>
          </a:p>
          <a:p>
            <a:pPr lvl="1"/>
            <a:r>
              <a:rPr lang="en-US" sz="2400" dirty="0"/>
              <a:t>Mandatory Teacher Led/Instructed Lessons </a:t>
            </a:r>
          </a:p>
          <a:p>
            <a:pPr lvl="2"/>
            <a:r>
              <a:rPr lang="en-US" dirty="0"/>
              <a:t>Deep Space Sparkle Program: </a:t>
            </a:r>
            <a:r>
              <a:rPr lang="en-US" sz="1700" dirty="0">
                <a:hlinkClick r:id="rId3"/>
              </a:rPr>
              <a:t>https://www.deepspacesparkle.com</a:t>
            </a:r>
            <a:endParaRPr lang="en-US" sz="1700" dirty="0"/>
          </a:p>
          <a:p>
            <a:pPr lvl="2"/>
            <a:r>
              <a:rPr lang="en-US" sz="2200" dirty="0"/>
              <a:t>2017-2018 year:</a:t>
            </a:r>
          </a:p>
          <a:p>
            <a:pPr lvl="3"/>
            <a:r>
              <a:rPr lang="en-US" sz="1900" dirty="0"/>
              <a:t>Teachers: 2 Deep Space Sparkle Lessons (we help teachers)</a:t>
            </a:r>
          </a:p>
          <a:p>
            <a:pPr lvl="3"/>
            <a:r>
              <a:rPr lang="en-US" sz="1900" dirty="0"/>
              <a:t>Art Docents: 6-7 Lessons (Our own lessons as before but less)</a:t>
            </a:r>
          </a:p>
          <a:p>
            <a:pPr lvl="2"/>
            <a:r>
              <a:rPr lang="en-US" sz="2200" dirty="0"/>
              <a:t>2018-2019 year: </a:t>
            </a:r>
          </a:p>
          <a:p>
            <a:pPr lvl="3"/>
            <a:r>
              <a:rPr lang="en-US" sz="1900" dirty="0"/>
              <a:t>Teachers: 6 Deep Space Sparkle Lessons</a:t>
            </a:r>
          </a:p>
          <a:p>
            <a:pPr lvl="3"/>
            <a:r>
              <a:rPr lang="en-US" sz="1900" dirty="0"/>
              <a:t>Art Docents: 2-3 Lessons </a:t>
            </a:r>
          </a:p>
          <a:p>
            <a:pPr lvl="2"/>
            <a:r>
              <a:rPr lang="en-US" dirty="0"/>
              <a:t>Where does our art program fit into this new district program?</a:t>
            </a:r>
          </a:p>
          <a:p>
            <a:pPr lvl="3"/>
            <a:r>
              <a:rPr lang="en-US" dirty="0"/>
              <a:t>Coexisting programs???</a:t>
            </a:r>
          </a:p>
          <a:p>
            <a:pPr lvl="3"/>
            <a:r>
              <a:rPr lang="en-US" dirty="0"/>
              <a:t>Art Docents CAN help teachers (just like in math, but less rigid content)! </a:t>
            </a:r>
          </a:p>
          <a:p>
            <a:pPr lvl="4"/>
            <a:r>
              <a:rPr lang="en-US" sz="1800" dirty="0"/>
              <a:t>We can help provide a grade based team to assist with the lesson to allow smooth execution</a:t>
            </a:r>
          </a:p>
          <a:p>
            <a:pPr lvl="4"/>
            <a:r>
              <a:rPr lang="en-US" sz="1800" dirty="0"/>
              <a:t>We can help assemble supplies (both ours and the teachers)</a:t>
            </a:r>
          </a:p>
          <a:p>
            <a:pPr lvl="4"/>
            <a:r>
              <a:rPr lang="en-US" sz="1800" dirty="0"/>
              <a:t>We can help provide guidance to teachers not as confident with new art mediums</a:t>
            </a:r>
          </a:p>
          <a:p>
            <a:pPr lvl="2"/>
            <a:endParaRPr lang="en-US" sz="2200" dirty="0"/>
          </a:p>
          <a:p>
            <a:pPr lvl="2"/>
            <a:endParaRPr lang="en-US" dirty="0"/>
          </a:p>
        </p:txBody>
      </p:sp>
    </p:spTree>
    <p:extLst>
      <p:ext uri="{BB962C8B-B14F-4D97-AF65-F5344CB8AC3E}">
        <p14:creationId xmlns:p14="http://schemas.microsoft.com/office/powerpoint/2010/main" val="753919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Deep Space Sparkle?</a:t>
            </a:r>
          </a:p>
        </p:txBody>
      </p:sp>
      <p:sp>
        <p:nvSpPr>
          <p:cNvPr id="5" name="Text Placeholder 4"/>
          <p:cNvSpPr>
            <a:spLocks noGrp="1"/>
          </p:cNvSpPr>
          <p:nvPr>
            <p:ph type="body" idx="2"/>
          </p:nvPr>
        </p:nvSpPr>
        <p:spPr>
          <a:xfrm>
            <a:off x="609600" y="1752599"/>
            <a:ext cx="1600200" cy="4885927"/>
          </a:xfrm>
          <a:solidFill>
            <a:schemeClr val="accent4"/>
          </a:solidFill>
          <a:ln>
            <a:solidFill>
              <a:schemeClr val="accent1"/>
            </a:solidFill>
          </a:ln>
        </p:spPr>
        <p:txBody>
          <a:bodyPr>
            <a:normAutofit fontScale="92500" lnSpcReduction="20000"/>
          </a:bodyPr>
          <a:lstStyle/>
          <a:p>
            <a:r>
              <a:rPr lang="en-US" dirty="0"/>
              <a:t>-Patty Palmer: Art teacher out of Santa Barbara</a:t>
            </a:r>
          </a:p>
          <a:p>
            <a:r>
              <a:rPr lang="en-US" dirty="0"/>
              <a:t>-Mission: </a:t>
            </a:r>
            <a:r>
              <a:rPr lang="en-US" sz="1100" dirty="0"/>
              <a:t>DSS is committed to providing parents and teachers easy access to beautiful, fun art projects and activities for kids. Learn how to teach art, make art, and live a creative, happy life through art.</a:t>
            </a:r>
          </a:p>
          <a:p>
            <a:r>
              <a:rPr lang="en-US" dirty="0"/>
              <a:t>-Lessons based upon or inspired by artists, literature and technique</a:t>
            </a:r>
          </a:p>
          <a:p>
            <a:r>
              <a:rPr lang="en-US" dirty="0"/>
              <a:t>-Accessible mediums</a:t>
            </a:r>
          </a:p>
        </p:txBody>
      </p:sp>
      <p:pic>
        <p:nvPicPr>
          <p:cNvPr id="1026" name="Picture 2" descr="https://www.deepspacesparkle.com/wp-content/uploads/2017/07/logo-1.png">
            <a:hlinkClick r:id="rId2"/>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362200" y="2810256"/>
            <a:ext cx="6400800" cy="23042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7151374" y="5410200"/>
            <a:ext cx="1510680" cy="1133010"/>
          </a:xfrm>
          <a:prstGeom prst="rect">
            <a:avLst/>
          </a:prstGeom>
        </p:spPr>
      </p:pic>
      <p:pic>
        <p:nvPicPr>
          <p:cNvPr id="9" name="Picture 8"/>
          <p:cNvPicPr>
            <a:picLocks noChangeAspect="1"/>
          </p:cNvPicPr>
          <p:nvPr/>
        </p:nvPicPr>
        <p:blipFill>
          <a:blip r:embed="rId5"/>
          <a:stretch>
            <a:fillRect/>
          </a:stretch>
        </p:blipFill>
        <p:spPr>
          <a:xfrm>
            <a:off x="2895600" y="1447800"/>
            <a:ext cx="1422400" cy="1066800"/>
          </a:xfrm>
          <a:prstGeom prst="rect">
            <a:avLst/>
          </a:prstGeom>
        </p:spPr>
      </p:pic>
      <p:pic>
        <p:nvPicPr>
          <p:cNvPr id="10" name="Picture 9"/>
          <p:cNvPicPr>
            <a:picLocks noChangeAspect="1"/>
          </p:cNvPicPr>
          <p:nvPr/>
        </p:nvPicPr>
        <p:blipFill>
          <a:blip r:embed="rId6"/>
          <a:stretch>
            <a:fillRect/>
          </a:stretch>
        </p:blipFill>
        <p:spPr>
          <a:xfrm>
            <a:off x="7270679" y="1399991"/>
            <a:ext cx="1335497" cy="1144712"/>
          </a:xfrm>
          <a:prstGeom prst="rect">
            <a:avLst/>
          </a:prstGeom>
        </p:spPr>
      </p:pic>
      <p:pic>
        <p:nvPicPr>
          <p:cNvPr id="11" name="Picture 10"/>
          <p:cNvPicPr>
            <a:picLocks noChangeAspect="1"/>
          </p:cNvPicPr>
          <p:nvPr/>
        </p:nvPicPr>
        <p:blipFill>
          <a:blip r:embed="rId7"/>
          <a:stretch>
            <a:fillRect/>
          </a:stretch>
        </p:blipFill>
        <p:spPr>
          <a:xfrm>
            <a:off x="2578366" y="5317938"/>
            <a:ext cx="1496668" cy="1320589"/>
          </a:xfrm>
          <a:prstGeom prst="rect">
            <a:avLst/>
          </a:prstGeom>
        </p:spPr>
      </p:pic>
      <p:pic>
        <p:nvPicPr>
          <p:cNvPr id="12" name="Picture 11"/>
          <p:cNvPicPr>
            <a:picLocks noChangeAspect="1"/>
          </p:cNvPicPr>
          <p:nvPr/>
        </p:nvPicPr>
        <p:blipFill>
          <a:blip r:embed="rId8"/>
          <a:stretch>
            <a:fillRect/>
          </a:stretch>
        </p:blipFill>
        <p:spPr>
          <a:xfrm>
            <a:off x="5032339" y="1409700"/>
            <a:ext cx="1524000" cy="1143000"/>
          </a:xfrm>
          <a:prstGeom prst="rect">
            <a:avLst/>
          </a:prstGeom>
        </p:spPr>
      </p:pic>
      <p:pic>
        <p:nvPicPr>
          <p:cNvPr id="13" name="Picture 12"/>
          <p:cNvPicPr>
            <a:picLocks noChangeAspect="1"/>
          </p:cNvPicPr>
          <p:nvPr/>
        </p:nvPicPr>
        <p:blipFill>
          <a:blip r:embed="rId9"/>
          <a:stretch>
            <a:fillRect/>
          </a:stretch>
        </p:blipFill>
        <p:spPr>
          <a:xfrm>
            <a:off x="4921158" y="5372100"/>
            <a:ext cx="1435284" cy="1266427"/>
          </a:xfrm>
          <a:prstGeom prst="rect">
            <a:avLst/>
          </a:prstGeom>
        </p:spPr>
      </p:pic>
      <p:sp>
        <p:nvSpPr>
          <p:cNvPr id="14" name="TextBox 13"/>
          <p:cNvSpPr txBox="1"/>
          <p:nvPr/>
        </p:nvSpPr>
        <p:spPr>
          <a:xfrm>
            <a:off x="5638800" y="4953000"/>
            <a:ext cx="2819400"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err="1"/>
              <a:t>www.deepspacesparkle.com</a:t>
            </a:r>
            <a:endParaRPr lang="en-US" dirty="0"/>
          </a:p>
        </p:txBody>
      </p:sp>
    </p:spTree>
    <p:extLst>
      <p:ext uri="{BB962C8B-B14F-4D97-AF65-F5344CB8AC3E}">
        <p14:creationId xmlns:p14="http://schemas.microsoft.com/office/powerpoint/2010/main" val="127497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Basics: </a:t>
            </a:r>
            <a:r>
              <a:rPr lang="en-US" sz="2000" dirty="0"/>
              <a:t>What You’ll Need To Do For Your </a:t>
            </a:r>
            <a:r>
              <a:rPr lang="en-US" sz="2000" b="1" dirty="0"/>
              <a:t>Own</a:t>
            </a:r>
            <a:r>
              <a:rPr lang="en-US" sz="2000" dirty="0"/>
              <a:t> Lessons</a:t>
            </a:r>
          </a:p>
        </p:txBody>
      </p:sp>
      <p:sp>
        <p:nvSpPr>
          <p:cNvPr id="3" name="TextBox 2"/>
          <p:cNvSpPr txBox="1"/>
          <p:nvPr/>
        </p:nvSpPr>
        <p:spPr>
          <a:xfrm>
            <a:off x="152400" y="1524000"/>
            <a:ext cx="8686800" cy="5632311"/>
          </a:xfrm>
          <a:prstGeom prst="rect">
            <a:avLst/>
          </a:prstGeom>
          <a:noFill/>
        </p:spPr>
        <p:txBody>
          <a:bodyPr wrap="square" rtlCol="0">
            <a:spAutoFit/>
          </a:bodyPr>
          <a:lstStyle/>
          <a:p>
            <a:pPr marL="342900" indent="-342900">
              <a:buFont typeface="Wingdings" pitchFamily="2" charset="2"/>
              <a:buChar char="§"/>
            </a:pPr>
            <a:r>
              <a:rPr lang="en-US" sz="2000" dirty="0">
                <a:solidFill>
                  <a:schemeClr val="tx2"/>
                </a:solidFill>
              </a:rPr>
              <a:t>Art lessons are now taught at least once a month for a total of 6-7 lessons during the year</a:t>
            </a:r>
          </a:p>
          <a:p>
            <a:pPr marL="342900" indent="-342900">
              <a:buFont typeface="Wingdings" pitchFamily="2" charset="2"/>
              <a:buChar char="§"/>
            </a:pPr>
            <a:r>
              <a:rPr lang="en-US" sz="2000" dirty="0">
                <a:solidFill>
                  <a:schemeClr val="tx2"/>
                </a:solidFill>
              </a:rPr>
              <a:t>First, get Organized:</a:t>
            </a:r>
          </a:p>
          <a:p>
            <a:pPr marL="800100" lvl="1" indent="-342900">
              <a:buFont typeface="Wingdings" pitchFamily="2" charset="2"/>
              <a:buChar char="§"/>
            </a:pPr>
            <a:r>
              <a:rPr lang="en-US" sz="2000" dirty="0">
                <a:solidFill>
                  <a:schemeClr val="tx2"/>
                </a:solidFill>
              </a:rPr>
              <a:t>Meet with your teachers to set up a schedule</a:t>
            </a:r>
          </a:p>
          <a:p>
            <a:pPr marL="1257300" lvl="2" indent="-342900">
              <a:buFont typeface="Wingdings" pitchFamily="2" charset="2"/>
              <a:buChar char="§"/>
            </a:pPr>
            <a:r>
              <a:rPr lang="en-US" dirty="0">
                <a:solidFill>
                  <a:schemeClr val="tx2"/>
                </a:solidFill>
              </a:rPr>
              <a:t>Day of the week?</a:t>
            </a:r>
          </a:p>
          <a:p>
            <a:pPr marL="1257300" lvl="2" indent="-342900">
              <a:buFont typeface="Wingdings" pitchFamily="2" charset="2"/>
              <a:buChar char="§"/>
            </a:pPr>
            <a:r>
              <a:rPr lang="en-US" dirty="0">
                <a:solidFill>
                  <a:schemeClr val="tx2"/>
                </a:solidFill>
              </a:rPr>
              <a:t>Week of the month?</a:t>
            </a:r>
          </a:p>
          <a:p>
            <a:pPr marL="1257300" lvl="2" indent="-342900">
              <a:buFont typeface="Wingdings" pitchFamily="2" charset="2"/>
              <a:buChar char="§"/>
            </a:pPr>
            <a:r>
              <a:rPr lang="en-US" dirty="0">
                <a:solidFill>
                  <a:schemeClr val="tx2"/>
                </a:solidFill>
              </a:rPr>
              <a:t>Plan the year vs. month to month planning?</a:t>
            </a:r>
          </a:p>
          <a:p>
            <a:pPr marL="1257300" lvl="2" indent="-342900">
              <a:buFont typeface="Wingdings" pitchFamily="2" charset="2"/>
              <a:buChar char="§"/>
            </a:pPr>
            <a:r>
              <a:rPr lang="en-US" dirty="0">
                <a:solidFill>
                  <a:schemeClr val="tx2"/>
                </a:solidFill>
              </a:rPr>
              <a:t>More than one lesson a month?</a:t>
            </a:r>
          </a:p>
          <a:p>
            <a:pPr marL="800100" lvl="1" indent="-342900">
              <a:buFont typeface="Wingdings" pitchFamily="2" charset="2"/>
              <a:buChar char="§"/>
            </a:pPr>
            <a:r>
              <a:rPr lang="en-US" sz="2000" dirty="0">
                <a:solidFill>
                  <a:schemeClr val="tx2"/>
                </a:solidFill>
              </a:rPr>
              <a:t>Check with your teachers to see if they would like you to provide your lesson alongside their mandatory curriculum lessons</a:t>
            </a:r>
          </a:p>
          <a:p>
            <a:pPr marL="1257300" lvl="2" indent="-342900">
              <a:buFont typeface="Wingdings" pitchFamily="2" charset="2"/>
              <a:buChar char="§"/>
            </a:pPr>
            <a:r>
              <a:rPr lang="en-US" dirty="0">
                <a:solidFill>
                  <a:schemeClr val="tx2"/>
                </a:solidFill>
              </a:rPr>
              <a:t>This would mean that you would still get to provide the 8-9 lessons during the year as we have in the past! Yay!</a:t>
            </a:r>
          </a:p>
          <a:p>
            <a:pPr marL="800100" lvl="2" indent="-342900">
              <a:buFont typeface="Wingdings" pitchFamily="2" charset="2"/>
              <a:buChar char="§"/>
            </a:pPr>
            <a:r>
              <a:rPr lang="en-US" sz="2000" dirty="0">
                <a:solidFill>
                  <a:schemeClr val="tx2"/>
                </a:solidFill>
              </a:rPr>
              <a:t>Work with your teacher to see what 2 lessons he/she is planning for what specific month to prevent overlap in techniques, content and scheduling</a:t>
            </a:r>
          </a:p>
          <a:p>
            <a:pPr marL="800100" lvl="2" indent="-342900">
              <a:buFont typeface="Wingdings" pitchFamily="2" charset="2"/>
              <a:buChar char="§"/>
            </a:pPr>
            <a:r>
              <a:rPr lang="en-US" sz="2000" dirty="0">
                <a:solidFill>
                  <a:schemeClr val="tx2"/>
                </a:solidFill>
              </a:rPr>
              <a:t>Meet with your other leads to coordinate roles and scheduling</a:t>
            </a:r>
          </a:p>
          <a:p>
            <a:pPr marL="342900" lvl="1" indent="-342900">
              <a:buFont typeface="Wingdings" pitchFamily="2" charset="2"/>
              <a:buChar char="§"/>
            </a:pPr>
            <a:r>
              <a:rPr lang="en-US" sz="2000" dirty="0">
                <a:solidFill>
                  <a:schemeClr val="tx2"/>
                </a:solidFill>
              </a:rPr>
              <a:t>Communication with your teachers will be key this year!!!</a:t>
            </a:r>
          </a:p>
          <a:p>
            <a:pPr marL="342900" indent="-342900">
              <a:buFont typeface="Wingdings" pitchFamily="2" charset="2"/>
              <a:buChar char="§"/>
            </a:pPr>
            <a:r>
              <a:rPr lang="en-US" sz="2000" dirty="0">
                <a:solidFill>
                  <a:schemeClr val="tx2"/>
                </a:solidFill>
              </a:rPr>
              <a:t>Other commitments for Art Start this year include the Square 1 art project (January/February lesson)</a:t>
            </a:r>
          </a:p>
        </p:txBody>
      </p:sp>
    </p:spTree>
    <p:extLst>
      <p:ext uri="{BB962C8B-B14F-4D97-AF65-F5344CB8AC3E}">
        <p14:creationId xmlns:p14="http://schemas.microsoft.com/office/powerpoint/2010/main" val="2578632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The Basics: Anatomy of a Well </a:t>
            </a:r>
            <a:br>
              <a:rPr lang="en-US" dirty="0"/>
            </a:br>
            <a:r>
              <a:rPr lang="en-US" dirty="0"/>
              <a:t>Planned Lesson</a:t>
            </a:r>
          </a:p>
        </p:txBody>
      </p:sp>
      <p:sp>
        <p:nvSpPr>
          <p:cNvPr id="5" name="Content Placeholder 4"/>
          <p:cNvSpPr>
            <a:spLocks noGrp="1"/>
          </p:cNvSpPr>
          <p:nvPr>
            <p:ph sz="quarter" idx="1"/>
          </p:nvPr>
        </p:nvSpPr>
        <p:spPr>
          <a:xfrm>
            <a:off x="612648" y="1447800"/>
            <a:ext cx="8153400" cy="5410200"/>
          </a:xfrm>
        </p:spPr>
        <p:txBody>
          <a:bodyPr>
            <a:normAutofit fontScale="92500"/>
          </a:bodyPr>
          <a:lstStyle/>
          <a:p>
            <a:pPr marL="342900" indent="-342900">
              <a:buFont typeface="Wingdings" pitchFamily="2" charset="2"/>
              <a:buChar char="§"/>
            </a:pPr>
            <a:r>
              <a:rPr lang="en-US" sz="3200" dirty="0">
                <a:solidFill>
                  <a:schemeClr val="tx2"/>
                </a:solidFill>
              </a:rPr>
              <a:t>Create Your Lesson:</a:t>
            </a:r>
          </a:p>
          <a:p>
            <a:pPr marL="662940" lvl="1" indent="-342900">
              <a:buFont typeface="Wingdings" pitchFamily="2" charset="2"/>
              <a:buChar char="§"/>
            </a:pPr>
            <a:r>
              <a:rPr lang="en-US" dirty="0">
                <a:solidFill>
                  <a:schemeClr val="tx2"/>
                </a:solidFill>
              </a:rPr>
              <a:t>Head to the Art Start “Volunteer Palette” link for program guidelines and details on how to create and teach a lesson (links to all documents on PTSA </a:t>
            </a:r>
            <a:r>
              <a:rPr lang="en-US" dirty="0">
                <a:solidFill>
                  <a:schemeClr val="tx2"/>
                </a:solidFill>
                <a:hlinkClick r:id="rId2"/>
              </a:rPr>
              <a:t>website</a:t>
            </a:r>
            <a:r>
              <a:rPr lang="en-US" dirty="0">
                <a:solidFill>
                  <a:schemeClr val="tx2"/>
                </a:solidFill>
              </a:rPr>
              <a:t> under ”Art Start”)</a:t>
            </a:r>
          </a:p>
          <a:p>
            <a:pPr marL="342900" indent="-342900">
              <a:buFont typeface="Wingdings" pitchFamily="2" charset="2"/>
              <a:buChar char="§"/>
            </a:pPr>
            <a:r>
              <a:rPr lang="en-US" dirty="0">
                <a:solidFill>
                  <a:schemeClr val="tx2"/>
                </a:solidFill>
              </a:rPr>
              <a:t>A Great Lesson is:</a:t>
            </a:r>
          </a:p>
          <a:p>
            <a:pPr marL="662940" lvl="1" indent="-342900">
              <a:buFont typeface="Wingdings" pitchFamily="2" charset="2"/>
              <a:buChar char="§"/>
            </a:pPr>
            <a:r>
              <a:rPr lang="en-US" sz="2100" dirty="0">
                <a:solidFill>
                  <a:schemeClr val="tx2"/>
                </a:solidFill>
              </a:rPr>
              <a:t>Tied to a Principle of Design or Element of Art (links to information on </a:t>
            </a:r>
            <a:r>
              <a:rPr lang="en-US" sz="2100" dirty="0">
                <a:solidFill>
                  <a:schemeClr val="tx2"/>
                </a:solidFill>
                <a:hlinkClick r:id="rId3"/>
              </a:rPr>
              <a:t>website</a:t>
            </a:r>
            <a:r>
              <a:rPr lang="en-US" sz="2100" dirty="0">
                <a:solidFill>
                  <a:schemeClr val="tx2"/>
                </a:solidFill>
              </a:rPr>
              <a:t>)</a:t>
            </a:r>
          </a:p>
          <a:p>
            <a:pPr marL="662940" lvl="1" indent="-342900">
              <a:buFont typeface="Wingdings" pitchFamily="2" charset="2"/>
              <a:buChar char="§"/>
            </a:pPr>
            <a:r>
              <a:rPr lang="en-US" sz="2100" dirty="0">
                <a:solidFill>
                  <a:schemeClr val="tx2"/>
                </a:solidFill>
              </a:rPr>
              <a:t>Tied to a specific artist, when possible</a:t>
            </a:r>
          </a:p>
          <a:p>
            <a:pPr marL="662940" lvl="1" indent="-342900">
              <a:buFont typeface="Wingdings" pitchFamily="2" charset="2"/>
              <a:buChar char="§"/>
            </a:pPr>
            <a:r>
              <a:rPr lang="en-US" sz="2100" dirty="0">
                <a:solidFill>
                  <a:schemeClr val="tx2"/>
                </a:solidFill>
              </a:rPr>
              <a:t>Worked into the curriculum, when possible</a:t>
            </a:r>
          </a:p>
          <a:p>
            <a:pPr marL="937260" lvl="2" indent="-342900">
              <a:buFont typeface="Wingdings" pitchFamily="2" charset="2"/>
              <a:buChar char="§"/>
            </a:pPr>
            <a:r>
              <a:rPr lang="en-US" sz="2100" dirty="0">
                <a:solidFill>
                  <a:schemeClr val="tx2"/>
                </a:solidFill>
              </a:rPr>
              <a:t>IE: Tied to curriculum units/sections as the year progresses</a:t>
            </a:r>
          </a:p>
          <a:p>
            <a:pPr marL="937260" lvl="2" indent="-342900">
              <a:buFont typeface="Wingdings" pitchFamily="2" charset="2"/>
              <a:buChar char="§"/>
            </a:pPr>
            <a:r>
              <a:rPr lang="en-US" sz="2100" dirty="0">
                <a:solidFill>
                  <a:schemeClr val="tx2"/>
                </a:solidFill>
              </a:rPr>
              <a:t>Ask your teacher if they have any hopes for linking art and curriculum  </a:t>
            </a:r>
          </a:p>
          <a:p>
            <a:pPr marL="662940" lvl="1" indent="-342900">
              <a:buFont typeface="Wingdings" pitchFamily="2" charset="2"/>
              <a:buChar char="§"/>
            </a:pPr>
            <a:r>
              <a:rPr lang="en-US" sz="2100" dirty="0">
                <a:solidFill>
                  <a:schemeClr val="tx2"/>
                </a:solidFill>
              </a:rPr>
              <a:t>Grade appropriate to avoid frustration for you and your students</a:t>
            </a:r>
          </a:p>
          <a:p>
            <a:pPr marL="662940" lvl="1" indent="-342900">
              <a:buFont typeface="Wingdings" pitchFamily="2" charset="2"/>
              <a:buChar char="§"/>
            </a:pPr>
            <a:r>
              <a:rPr lang="en-US" sz="2100" dirty="0">
                <a:solidFill>
                  <a:schemeClr val="tx2"/>
                </a:solidFill>
              </a:rPr>
              <a:t>Planned with the amount of time you have taken into consideration to allow completion and not infringe on class time </a:t>
            </a:r>
          </a:p>
          <a:p>
            <a:endParaRPr lang="en-US" sz="2600" dirty="0"/>
          </a:p>
        </p:txBody>
      </p:sp>
    </p:spTree>
    <p:extLst>
      <p:ext uri="{BB962C8B-B14F-4D97-AF65-F5344CB8AC3E}">
        <p14:creationId xmlns:p14="http://schemas.microsoft.com/office/powerpoint/2010/main" val="607139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Basics: </a:t>
            </a:r>
            <a:r>
              <a:rPr lang="en-US" sz="2000" dirty="0"/>
              <a:t>What You’ll Need To Do For Your </a:t>
            </a:r>
            <a:r>
              <a:rPr lang="en-US" sz="2000" b="1" dirty="0"/>
              <a:t>Teacher’s</a:t>
            </a:r>
            <a:r>
              <a:rPr lang="en-US" sz="2000" dirty="0"/>
              <a:t> Lessons</a:t>
            </a:r>
            <a:endParaRPr lang="en-US" dirty="0"/>
          </a:p>
        </p:txBody>
      </p:sp>
      <p:sp>
        <p:nvSpPr>
          <p:cNvPr id="6" name="Content Placeholder 5"/>
          <p:cNvSpPr>
            <a:spLocks noGrp="1"/>
          </p:cNvSpPr>
          <p:nvPr>
            <p:ph sz="quarter" idx="1"/>
          </p:nvPr>
        </p:nvSpPr>
        <p:spPr>
          <a:xfrm>
            <a:off x="612648" y="1600200"/>
            <a:ext cx="8153400" cy="5105400"/>
          </a:xfrm>
        </p:spPr>
        <p:txBody>
          <a:bodyPr>
            <a:normAutofit fontScale="85000" lnSpcReduction="20000"/>
          </a:bodyPr>
          <a:lstStyle/>
          <a:p>
            <a:r>
              <a:rPr lang="en-US" dirty="0"/>
              <a:t>Teachers have 2 Deep Space Sparkle (DSS) Lessons</a:t>
            </a:r>
          </a:p>
          <a:p>
            <a:pPr lvl="2"/>
            <a:r>
              <a:rPr lang="en-US" dirty="0"/>
              <a:t>Teachers must instruct their own lessons, but we can help them if they need us. </a:t>
            </a:r>
          </a:p>
          <a:p>
            <a:pPr lvl="2"/>
            <a:r>
              <a:rPr lang="en-US" dirty="0"/>
              <a:t>Just ask if they would like help!</a:t>
            </a:r>
          </a:p>
          <a:p>
            <a:pPr lvl="3"/>
            <a:r>
              <a:rPr lang="en-US" dirty="0"/>
              <a:t>If your teacher would prefer to provide his/her lesson without help:</a:t>
            </a:r>
          </a:p>
          <a:p>
            <a:pPr lvl="4"/>
            <a:r>
              <a:rPr lang="en-US" dirty="0"/>
              <a:t>Sit back, kick up your feet and get planning on next month’s lesson.</a:t>
            </a:r>
          </a:p>
          <a:p>
            <a:pPr lvl="3"/>
            <a:r>
              <a:rPr lang="en-US" dirty="0"/>
              <a:t>If your teacher would like help (GREAT!): </a:t>
            </a:r>
          </a:p>
          <a:p>
            <a:pPr lvl="4"/>
            <a:r>
              <a:rPr lang="en-US" dirty="0"/>
              <a:t>Contact your class art team to see if you can provide helpers for your teacher</a:t>
            </a:r>
          </a:p>
          <a:p>
            <a:pPr lvl="4"/>
            <a:r>
              <a:rPr lang="en-US" dirty="0"/>
              <a:t>What? No Art Team? If you cannot provide helpers from your class: </a:t>
            </a:r>
          </a:p>
          <a:p>
            <a:pPr lvl="5"/>
            <a:r>
              <a:rPr lang="en-US" dirty="0"/>
              <a:t>Assemble Your Grade Level Art Start Team</a:t>
            </a:r>
          </a:p>
          <a:p>
            <a:pPr marL="2491740" lvl="6" indent="-342900">
              <a:buFont typeface="+mj-lt"/>
              <a:buAutoNum type="arabicPeriod"/>
            </a:pPr>
            <a:r>
              <a:rPr lang="en-US" dirty="0"/>
              <a:t>Email the Grade Level Advisor: </a:t>
            </a:r>
          </a:p>
          <a:p>
            <a:pPr lvl="7"/>
            <a:r>
              <a:rPr lang="en-US" dirty="0"/>
              <a:t>Provide Info: Teacher/Lesson Date/Supplies Needed from Art Room/Description of Lesson</a:t>
            </a:r>
          </a:p>
          <a:p>
            <a:pPr lvl="7"/>
            <a:r>
              <a:rPr lang="en-US" dirty="0"/>
              <a:t>Advisor will email Grade Level Art Docents (Leads and Helpers) to see who is available to assist that day</a:t>
            </a:r>
          </a:p>
          <a:p>
            <a:pPr lvl="7"/>
            <a:r>
              <a:rPr lang="en-US" dirty="0"/>
              <a:t>Email will be sent back to Class Lead Art Docent with list of helpers plus emails available</a:t>
            </a:r>
          </a:p>
          <a:p>
            <a:pPr marL="2491740" lvl="6" indent="-342900">
              <a:buFont typeface="+mj-lt"/>
              <a:buAutoNum type="arabicPeriod"/>
            </a:pPr>
            <a:r>
              <a:rPr lang="en-US" dirty="0"/>
              <a:t>Mobilize the Grade Level Art Start Team</a:t>
            </a:r>
          </a:p>
          <a:p>
            <a:pPr marL="2766060" lvl="7" indent="-342900">
              <a:buFont typeface="+mj-lt"/>
              <a:buAutoNum type="arabicPeriod"/>
            </a:pPr>
            <a:r>
              <a:rPr lang="en-US" dirty="0"/>
              <a:t>Email the night before to remind everyone where they need to by and when</a:t>
            </a:r>
          </a:p>
        </p:txBody>
      </p:sp>
    </p:spTree>
    <p:extLst>
      <p:ext uri="{BB962C8B-B14F-4D97-AF65-F5344CB8AC3E}">
        <p14:creationId xmlns:p14="http://schemas.microsoft.com/office/powerpoint/2010/main" val="773703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Basics: Day of the Art Lesson</a:t>
            </a:r>
          </a:p>
        </p:txBody>
      </p:sp>
      <p:sp>
        <p:nvSpPr>
          <p:cNvPr id="3" name="Content Placeholder 2"/>
          <p:cNvSpPr>
            <a:spLocks noGrp="1"/>
          </p:cNvSpPr>
          <p:nvPr>
            <p:ph sz="quarter" idx="1"/>
          </p:nvPr>
        </p:nvSpPr>
        <p:spPr>
          <a:xfrm>
            <a:off x="612648" y="1600200"/>
            <a:ext cx="8153400" cy="4800600"/>
          </a:xfrm>
        </p:spPr>
        <p:txBody>
          <a:bodyPr>
            <a:normAutofit fontScale="62500" lnSpcReduction="20000"/>
          </a:bodyPr>
          <a:lstStyle/>
          <a:p>
            <a:pPr lvl="1"/>
            <a:r>
              <a:rPr lang="en-US" sz="3000" dirty="0"/>
              <a:t>Please </a:t>
            </a:r>
            <a:r>
              <a:rPr lang="en-US" sz="3000"/>
              <a:t>be prepared with </a:t>
            </a:r>
            <a:r>
              <a:rPr lang="en-US" sz="3000" dirty="0"/>
              <a:t>your lesson or prepared to help with your teachers lesson</a:t>
            </a:r>
          </a:p>
          <a:p>
            <a:pPr lvl="1"/>
            <a:r>
              <a:rPr lang="en-US" sz="3000" dirty="0"/>
              <a:t>Before the lesson:</a:t>
            </a:r>
          </a:p>
          <a:p>
            <a:pPr lvl="2"/>
            <a:r>
              <a:rPr lang="en-US" sz="2700" dirty="0"/>
              <a:t>Verify who will be assisting in the lesson that day</a:t>
            </a:r>
          </a:p>
          <a:p>
            <a:pPr lvl="3"/>
            <a:r>
              <a:rPr lang="en-US" sz="2400" dirty="0"/>
              <a:t>Sending a reminder email the evening prior may help</a:t>
            </a:r>
          </a:p>
          <a:p>
            <a:pPr lvl="2"/>
            <a:r>
              <a:rPr lang="en-US" sz="2700" dirty="0"/>
              <a:t>Obtain supplies either the day before or the day of and have a cart ready</a:t>
            </a:r>
            <a:endParaRPr lang="en-US" sz="2100" dirty="0"/>
          </a:p>
          <a:p>
            <a:pPr lvl="1"/>
            <a:r>
              <a:rPr lang="en-US" sz="3000" dirty="0"/>
              <a:t>Day of the lesson:</a:t>
            </a:r>
          </a:p>
          <a:p>
            <a:pPr lvl="2"/>
            <a:r>
              <a:rPr lang="en-US" sz="2700" dirty="0"/>
              <a:t>Grab those supplies you had set aside</a:t>
            </a:r>
          </a:p>
          <a:p>
            <a:pPr lvl="2"/>
            <a:r>
              <a:rPr lang="en-US" sz="2700" dirty="0"/>
              <a:t>Show up on time </a:t>
            </a:r>
          </a:p>
          <a:p>
            <a:pPr lvl="2"/>
            <a:r>
              <a:rPr lang="en-US" sz="2700" dirty="0"/>
              <a:t>Provide your own or help with the teacher’s lesson</a:t>
            </a:r>
          </a:p>
          <a:p>
            <a:pPr lvl="2"/>
            <a:r>
              <a:rPr lang="en-US" sz="2700" dirty="0"/>
              <a:t>Help clean up classroom</a:t>
            </a:r>
          </a:p>
          <a:p>
            <a:pPr lvl="2"/>
            <a:r>
              <a:rPr lang="en-US" sz="2700" dirty="0"/>
              <a:t>Help clean up supplies</a:t>
            </a:r>
          </a:p>
          <a:p>
            <a:pPr lvl="2"/>
            <a:r>
              <a:rPr lang="en-US" sz="2700" dirty="0"/>
              <a:t>Restock supplies to Art Room</a:t>
            </a:r>
          </a:p>
          <a:p>
            <a:pPr lvl="1"/>
            <a:r>
              <a:rPr lang="en-US" sz="3000" dirty="0"/>
              <a:t>After the lesson:</a:t>
            </a:r>
          </a:p>
          <a:p>
            <a:pPr lvl="2"/>
            <a:r>
              <a:rPr lang="en-US" sz="2700" dirty="0"/>
              <a:t>Hang art work on your designated art board</a:t>
            </a:r>
          </a:p>
          <a:p>
            <a:pPr lvl="2"/>
            <a:r>
              <a:rPr lang="en-US" sz="2700" dirty="0"/>
              <a:t>Go have some coffee or tea</a:t>
            </a:r>
            <a:r>
              <a:rPr lang="is-IS" sz="2700" dirty="0"/>
              <a:t>… you deserve some well deserved “me” time.</a:t>
            </a:r>
            <a:endParaRPr lang="en-US" sz="2700" dirty="0"/>
          </a:p>
          <a:p>
            <a:endParaRPr lang="en-US" dirty="0"/>
          </a:p>
        </p:txBody>
      </p:sp>
    </p:spTree>
    <p:extLst>
      <p:ext uri="{BB962C8B-B14F-4D97-AF65-F5344CB8AC3E}">
        <p14:creationId xmlns:p14="http://schemas.microsoft.com/office/powerpoint/2010/main" val="109210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 What? </a:t>
            </a:r>
            <a:br>
              <a:rPr lang="en-US" dirty="0"/>
            </a:br>
            <a:r>
              <a:rPr lang="en-US" dirty="0"/>
              <a:t>Art Start Grade Level Advisor?</a:t>
            </a:r>
          </a:p>
        </p:txBody>
      </p:sp>
      <p:sp>
        <p:nvSpPr>
          <p:cNvPr id="3" name="Content Placeholder 2"/>
          <p:cNvSpPr>
            <a:spLocks noGrp="1"/>
          </p:cNvSpPr>
          <p:nvPr>
            <p:ph sz="quarter" idx="1"/>
          </p:nvPr>
        </p:nvSpPr>
        <p:spPr>
          <a:xfrm>
            <a:off x="612648" y="1600200"/>
            <a:ext cx="8153400" cy="5105400"/>
          </a:xfrm>
        </p:spPr>
        <p:txBody>
          <a:bodyPr>
            <a:normAutofit fontScale="85000" lnSpcReduction="20000"/>
          </a:bodyPr>
          <a:lstStyle/>
          <a:p>
            <a:r>
              <a:rPr lang="en-US" dirty="0"/>
              <a:t>New this year:</a:t>
            </a:r>
          </a:p>
          <a:p>
            <a:pPr lvl="1"/>
            <a:r>
              <a:rPr lang="en-US" dirty="0"/>
              <a:t>Art Start Grade Level Advisor:</a:t>
            </a:r>
          </a:p>
          <a:p>
            <a:pPr lvl="2"/>
            <a:r>
              <a:rPr lang="en-US" dirty="0"/>
              <a:t>Advisor assigned to each grade level </a:t>
            </a:r>
          </a:p>
          <a:p>
            <a:pPr lvl="2"/>
            <a:r>
              <a:rPr lang="en-US" dirty="0"/>
              <a:t>Roles:</a:t>
            </a:r>
          </a:p>
          <a:p>
            <a:pPr lvl="3"/>
            <a:r>
              <a:rPr lang="en-US" dirty="0"/>
              <a:t>Act as a resource person per grade</a:t>
            </a:r>
          </a:p>
          <a:p>
            <a:pPr lvl="4"/>
            <a:r>
              <a:rPr lang="en-US" dirty="0"/>
              <a:t>Kiln questions?</a:t>
            </a:r>
          </a:p>
          <a:p>
            <a:pPr lvl="4"/>
            <a:r>
              <a:rPr lang="en-US" dirty="0"/>
              <a:t>Lesson Ideas?</a:t>
            </a:r>
          </a:p>
          <a:p>
            <a:pPr lvl="4"/>
            <a:r>
              <a:rPr lang="en-US" dirty="0"/>
              <a:t>Procedures/Policy Questions?</a:t>
            </a:r>
          </a:p>
          <a:p>
            <a:pPr lvl="4"/>
            <a:r>
              <a:rPr lang="en-US" dirty="0"/>
              <a:t>Glass and Clay Info?</a:t>
            </a:r>
          </a:p>
          <a:p>
            <a:pPr lvl="4"/>
            <a:r>
              <a:rPr lang="en-US" dirty="0"/>
              <a:t>New art mediums you’d like to try?</a:t>
            </a:r>
          </a:p>
          <a:p>
            <a:pPr lvl="3"/>
            <a:r>
              <a:rPr lang="en-US" dirty="0"/>
              <a:t>Act as the coordinator for mobilizing the grade level art team</a:t>
            </a:r>
          </a:p>
          <a:p>
            <a:pPr lvl="4"/>
            <a:r>
              <a:rPr lang="en-US" dirty="0"/>
              <a:t>Need help with a lesson of your own?</a:t>
            </a:r>
          </a:p>
          <a:p>
            <a:pPr lvl="4"/>
            <a:r>
              <a:rPr lang="en-US" dirty="0"/>
              <a:t>Need help with a teachers lesson?</a:t>
            </a:r>
          </a:p>
          <a:p>
            <a:pPr lvl="2"/>
            <a:r>
              <a:rPr lang="en-US" dirty="0"/>
              <a:t>Will this new role really be effective? </a:t>
            </a:r>
          </a:p>
          <a:p>
            <a:pPr lvl="3"/>
            <a:r>
              <a:rPr lang="en-US" dirty="0"/>
              <a:t>Only if we utilize it as needed!</a:t>
            </a:r>
          </a:p>
          <a:p>
            <a:pPr lvl="3"/>
            <a:r>
              <a:rPr lang="en-US" dirty="0"/>
              <a:t>Only if we support each other in this new transition!</a:t>
            </a:r>
          </a:p>
          <a:p>
            <a:pPr lvl="1"/>
            <a:r>
              <a:rPr lang="en-US" dirty="0"/>
              <a:t>We are TRULY HERE to help, just contact us </a:t>
            </a:r>
            <a:r>
              <a:rPr lang="en-US" dirty="0">
                <a:sym typeface="Wingdings"/>
              </a:rPr>
              <a:t></a:t>
            </a:r>
            <a:endParaRPr lang="en-US" dirty="0"/>
          </a:p>
        </p:txBody>
      </p:sp>
    </p:spTree>
    <p:extLst>
      <p:ext uri="{BB962C8B-B14F-4D97-AF65-F5344CB8AC3E}">
        <p14:creationId xmlns:p14="http://schemas.microsoft.com/office/powerpoint/2010/main" val="16997173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5244</TotalTime>
  <Words>2399</Words>
  <Application>Microsoft Office PowerPoint</Application>
  <PresentationFormat>On-screen Show (4:3)</PresentationFormat>
  <Paragraphs>206</Paragraphs>
  <Slides>16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Pristina</vt:lpstr>
      <vt:lpstr>Tw Cen MT</vt:lpstr>
      <vt:lpstr>Wingdings</vt:lpstr>
      <vt:lpstr>Wingdings 2</vt:lpstr>
      <vt:lpstr>Median</vt:lpstr>
      <vt:lpstr>Art Start Orientation</vt:lpstr>
      <vt:lpstr>Art Start Chairs &amp; Responsibilities</vt:lpstr>
      <vt:lpstr>New School Year,  New School Art Program</vt:lpstr>
      <vt:lpstr>Deep Space Sparkle?</vt:lpstr>
      <vt:lpstr>The Basics: What You’ll Need To Do For Your Own Lessons</vt:lpstr>
      <vt:lpstr>The Basics: Anatomy of a Well  Planned Lesson</vt:lpstr>
      <vt:lpstr>The Basics: What You’ll Need To Do For Your Teacher’s Lessons</vt:lpstr>
      <vt:lpstr>The Basics: Day of the Art Lesson</vt:lpstr>
      <vt:lpstr>A What?  Art Start Grade Level Advisor?</vt:lpstr>
      <vt:lpstr>Learning Center</vt:lpstr>
      <vt:lpstr>Supplies</vt:lpstr>
      <vt:lpstr>Commons</vt:lpstr>
      <vt:lpstr>Glass – Clay – Kiln </vt:lpstr>
      <vt:lpstr>Stipends</vt:lpstr>
      <vt:lpstr>Square 1 Art Fundraiser</vt:lpstr>
      <vt:lpstr>Public Service Announcement:  Art Boards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start kick off</dc:title>
  <dc:creator>cursino</dc:creator>
  <cp:lastModifiedBy>Lauren Gvillo</cp:lastModifiedBy>
  <cp:revision>101</cp:revision>
  <cp:lastPrinted>2017-09-05T04:55:29Z</cp:lastPrinted>
  <dcterms:created xsi:type="dcterms:W3CDTF">2012-10-01T22:51:16Z</dcterms:created>
  <dcterms:modified xsi:type="dcterms:W3CDTF">2017-09-25T06:16:54Z</dcterms:modified>
</cp:coreProperties>
</file>